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72" r:id="rId2"/>
    <p:sldId id="273" r:id="rId3"/>
    <p:sldId id="258" r:id="rId4"/>
    <p:sldId id="261" r:id="rId5"/>
    <p:sldId id="259" r:id="rId6"/>
    <p:sldId id="260" r:id="rId7"/>
    <p:sldId id="262" r:id="rId8"/>
    <p:sldId id="264" r:id="rId9"/>
    <p:sldId id="263"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4588C-4C28-4AAA-851B-046B855896F3}" type="doc">
      <dgm:prSet loTypeId="urn:microsoft.com/office/officeart/2005/8/layout/vList2" loCatId="list" qsTypeId="urn:microsoft.com/office/officeart/2005/8/quickstyle/3d7" qsCatId="3D" csTypeId="urn:microsoft.com/office/officeart/2005/8/colors/accent1_2" csCatId="accent1" phldr="1"/>
      <dgm:spPr/>
      <dgm:t>
        <a:bodyPr/>
        <a:lstStyle/>
        <a:p>
          <a:endParaRPr lang="el-GR"/>
        </a:p>
      </dgm:t>
    </dgm:pt>
    <dgm:pt modelId="{22CCD55C-BB28-4AB5-A531-5D446DBEB14E}">
      <dgm:prSet/>
      <dgm:spPr>
        <a:solidFill>
          <a:srgbClr val="79B7B9"/>
        </a:solidFill>
      </dgm:spPr>
      <dgm:t>
        <a:bodyPr/>
        <a:lstStyle/>
        <a:p>
          <a:pPr algn="ctr" rtl="0"/>
          <a:r>
            <a:rPr lang="en-US" dirty="0"/>
            <a:t>Odyssey- Migration and its Influence on Teens</a:t>
          </a:r>
          <a:endParaRPr lang="el-GR" dirty="0"/>
        </a:p>
      </dgm:t>
    </dgm:pt>
    <dgm:pt modelId="{557138AF-3D7D-4C61-949A-20EE96ABF4F6}" type="parTrans" cxnId="{D86C0371-9715-43CC-A6E5-94A6224116EC}">
      <dgm:prSet/>
      <dgm:spPr/>
      <dgm:t>
        <a:bodyPr/>
        <a:lstStyle/>
        <a:p>
          <a:endParaRPr lang="el-GR"/>
        </a:p>
      </dgm:t>
    </dgm:pt>
    <dgm:pt modelId="{9FE8F16F-3EAD-4216-B7D7-3310781CA428}" type="sibTrans" cxnId="{D86C0371-9715-43CC-A6E5-94A6224116EC}">
      <dgm:prSet/>
      <dgm:spPr/>
      <dgm:t>
        <a:bodyPr/>
        <a:lstStyle/>
        <a:p>
          <a:endParaRPr lang="el-GR"/>
        </a:p>
      </dgm:t>
    </dgm:pt>
    <dgm:pt modelId="{827647BF-53A8-4753-84E2-17CA30677929}" type="pres">
      <dgm:prSet presAssocID="{3504588C-4C28-4AAA-851B-046B855896F3}" presName="linear" presStyleCnt="0">
        <dgm:presLayoutVars>
          <dgm:animLvl val="lvl"/>
          <dgm:resizeHandles val="exact"/>
        </dgm:presLayoutVars>
      </dgm:prSet>
      <dgm:spPr/>
      <dgm:t>
        <a:bodyPr/>
        <a:lstStyle/>
        <a:p>
          <a:endParaRPr lang="el-GR"/>
        </a:p>
      </dgm:t>
    </dgm:pt>
    <dgm:pt modelId="{83B90DAD-2761-4F3F-8332-5C3173D490FE}" type="pres">
      <dgm:prSet presAssocID="{22CCD55C-BB28-4AB5-A531-5D446DBEB14E}" presName="parentText" presStyleLbl="node1" presStyleIdx="0" presStyleCnt="1" custLinFactNeighborX="5907" custLinFactNeighborY="-55226">
        <dgm:presLayoutVars>
          <dgm:chMax val="0"/>
          <dgm:bulletEnabled val="1"/>
        </dgm:presLayoutVars>
      </dgm:prSet>
      <dgm:spPr/>
      <dgm:t>
        <a:bodyPr/>
        <a:lstStyle/>
        <a:p>
          <a:endParaRPr lang="el-GR"/>
        </a:p>
      </dgm:t>
    </dgm:pt>
  </dgm:ptLst>
  <dgm:cxnLst>
    <dgm:cxn modelId="{D86C0371-9715-43CC-A6E5-94A6224116EC}" srcId="{3504588C-4C28-4AAA-851B-046B855896F3}" destId="{22CCD55C-BB28-4AB5-A531-5D446DBEB14E}" srcOrd="0" destOrd="0" parTransId="{557138AF-3D7D-4C61-949A-20EE96ABF4F6}" sibTransId="{9FE8F16F-3EAD-4216-B7D7-3310781CA428}"/>
    <dgm:cxn modelId="{46CC87B0-DA21-44A8-9FC7-84F95780B24D}" type="presOf" srcId="{22CCD55C-BB28-4AB5-A531-5D446DBEB14E}" destId="{83B90DAD-2761-4F3F-8332-5C3173D490FE}" srcOrd="0" destOrd="0" presId="urn:microsoft.com/office/officeart/2005/8/layout/vList2"/>
    <dgm:cxn modelId="{FC9B676E-2038-4F9E-AD69-3AB1B2BA8C1F}" type="presOf" srcId="{3504588C-4C28-4AAA-851B-046B855896F3}" destId="{827647BF-53A8-4753-84E2-17CA30677929}" srcOrd="0" destOrd="0" presId="urn:microsoft.com/office/officeart/2005/8/layout/vList2"/>
    <dgm:cxn modelId="{B9C37CA5-74CB-4524-9B33-3FA331C547E4}" type="presParOf" srcId="{827647BF-53A8-4753-84E2-17CA30677929}" destId="{83B90DAD-2761-4F3F-8332-5C3173D490F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90DAD-2761-4F3F-8332-5C3173D490FE}">
      <dsp:nvSpPr>
        <dsp:cNvPr id="0" name=""/>
        <dsp:cNvSpPr/>
      </dsp:nvSpPr>
      <dsp:spPr>
        <a:xfrm>
          <a:off x="0" y="0"/>
          <a:ext cx="7740352" cy="2267460"/>
        </a:xfrm>
        <a:prstGeom prst="roundRect">
          <a:avLst/>
        </a:prstGeom>
        <a:solidFill>
          <a:srgbClr val="79B7B9"/>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17170" tIns="217170" rIns="217170" bIns="217170" numCol="1" spcCol="1270" anchor="ctr" anchorCtr="0">
          <a:noAutofit/>
        </a:bodyPr>
        <a:lstStyle/>
        <a:p>
          <a:pPr lvl="0" algn="ctr" defTabSz="2533650" rtl="0">
            <a:lnSpc>
              <a:spcPct val="90000"/>
            </a:lnSpc>
            <a:spcBef>
              <a:spcPct val="0"/>
            </a:spcBef>
            <a:spcAft>
              <a:spcPct val="35000"/>
            </a:spcAft>
          </a:pPr>
          <a:r>
            <a:rPr lang="en-US" sz="5700" kern="1200" dirty="0"/>
            <a:t>Odyssey- Migration and its Influence on Teens</a:t>
          </a:r>
          <a:endParaRPr lang="el-GR" sz="5700" kern="1200" dirty="0"/>
        </a:p>
      </dsp:txBody>
      <dsp:txXfrm>
        <a:off x="110688" y="110688"/>
        <a:ext cx="7518976" cy="204608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5EB19-AF4D-4C79-B1BE-DBCCE5CC37C4}" type="datetimeFigureOut">
              <a:rPr lang="en-US" smtClean="0"/>
              <a:t>8/24/2019</a:t>
            </a:fld>
            <a:endParaRPr lang="en-US"/>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ECD7E-9130-48C3-A16B-7F7EEDD886E0}" type="slidenum">
              <a:rPr lang="en-US" smtClean="0"/>
              <a:t>‹#›</a:t>
            </a:fld>
            <a:endParaRPr lang="en-US"/>
          </a:p>
        </p:txBody>
      </p:sp>
    </p:spTree>
    <p:extLst>
      <p:ext uri="{BB962C8B-B14F-4D97-AF65-F5344CB8AC3E}">
        <p14:creationId xmlns:p14="http://schemas.microsoft.com/office/powerpoint/2010/main" val="325696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a:xfrm>
            <a:off x="917575" y="744538"/>
            <a:ext cx="4962525" cy="3722687"/>
          </a:xfrm>
        </p:spPr>
      </p:sp>
      <p:sp>
        <p:nvSpPr>
          <p:cNvPr id="3" name="2 - Θέση σημειώσεων"/>
          <p:cNvSpPr>
            <a:spLocks noGrp="1"/>
          </p:cNvSpPr>
          <p:nvPr>
            <p:ph type="body" idx="1"/>
          </p:nvPr>
        </p:nvSpPr>
        <p:spPr/>
        <p:txBody>
          <a:bodyPr>
            <a:normAutofit/>
          </a:bodyPr>
          <a:lstStyle/>
          <a:p>
            <a:endParaRPr lang="el-GR"/>
          </a:p>
        </p:txBody>
      </p:sp>
      <p:sp>
        <p:nvSpPr>
          <p:cNvPr id="4" name="3 - Θέση αριθμού διαφάνειας"/>
          <p:cNvSpPr>
            <a:spLocks noGrp="1"/>
          </p:cNvSpPr>
          <p:nvPr>
            <p:ph type="sldNum" sz="quarter" idx="10"/>
          </p:nvPr>
        </p:nvSpPr>
        <p:spPr/>
        <p:txBody>
          <a:bodyPr/>
          <a:lstStyle/>
          <a:p>
            <a:fld id="{50759986-B1F7-43EE-AB7D-F30F8A7ECFE0}" type="slidenum">
              <a:rPr lang="el-GR" smtClean="0"/>
              <a:pPr/>
              <a:t>2</a:t>
            </a:fld>
            <a:endParaRPr lang="el-GR"/>
          </a:p>
        </p:txBody>
      </p:sp>
    </p:spTree>
    <p:extLst>
      <p:ext uri="{BB962C8B-B14F-4D97-AF65-F5344CB8AC3E}">
        <p14:creationId xmlns:p14="http://schemas.microsoft.com/office/powerpoint/2010/main" val="2019723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9876DF7F-9502-48D0-8D40-8E4EF086BF09}" type="datetimeFigureOut">
              <a:rPr lang="en-US" smtClean="0"/>
              <a:t>8/24/2019</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B8D4E80-F255-425C-A2A1-C15E959B0C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9876DF7F-9502-48D0-8D40-8E4EF086BF09}" type="datetimeFigureOut">
              <a:rPr lang="en-US" smtClean="0"/>
              <a:t>8/24/2019</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B8D4E80-F255-425C-A2A1-C15E959B0C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9876DF7F-9502-48D0-8D40-8E4EF086BF09}" type="datetimeFigureOut">
              <a:rPr lang="en-US" smtClean="0"/>
              <a:t>8/24/2019</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B8D4E80-F255-425C-A2A1-C15E959B0C0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9876DF7F-9502-48D0-8D40-8E4EF086BF09}" type="datetimeFigureOut">
              <a:rPr lang="en-US" smtClean="0"/>
              <a:t>8/24/2019</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B8D4E80-F255-425C-A2A1-C15E959B0C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876DF7F-9502-48D0-8D40-8E4EF086BF09}" type="datetimeFigureOut">
              <a:rPr lang="en-US" smtClean="0"/>
              <a:t>8/24/2019</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4B8D4E80-F255-425C-A2A1-C15E959B0C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9876DF7F-9502-48D0-8D40-8E4EF086BF09}" type="datetimeFigureOut">
              <a:rPr lang="en-US" smtClean="0"/>
              <a:t>8/24/2019</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B8D4E80-F255-425C-A2A1-C15E959B0C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9876DF7F-9502-48D0-8D40-8E4EF086BF09}" type="datetimeFigureOut">
              <a:rPr lang="en-US" smtClean="0"/>
              <a:t>8/24/2019</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4B8D4E80-F255-425C-A2A1-C15E959B0C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9876DF7F-9502-48D0-8D40-8E4EF086BF09}" type="datetimeFigureOut">
              <a:rPr lang="en-US" smtClean="0"/>
              <a:t>8/24/2019</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4B8D4E80-F255-425C-A2A1-C15E959B0C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876DF7F-9502-48D0-8D40-8E4EF086BF09}" type="datetimeFigureOut">
              <a:rPr lang="en-US" smtClean="0"/>
              <a:t>8/24/2019</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4B8D4E80-F255-425C-A2A1-C15E959B0C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876DF7F-9502-48D0-8D40-8E4EF086BF09}" type="datetimeFigureOut">
              <a:rPr lang="en-US" smtClean="0"/>
              <a:t>8/24/2019</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B8D4E80-F255-425C-A2A1-C15E959B0C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876DF7F-9502-48D0-8D40-8E4EF086BF09}" type="datetimeFigureOut">
              <a:rPr lang="en-US" smtClean="0"/>
              <a:t>8/24/2019</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4B8D4E80-F255-425C-A2A1-C15E959B0C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76DF7F-9502-48D0-8D40-8E4EF086BF09}" type="datetimeFigureOut">
              <a:rPr lang="en-US" smtClean="0"/>
              <a:t>8/24/2019</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8D4E80-F255-425C-A2A1-C15E959B0C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jpe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gif"/><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4 - Διάγραμμα"/>
          <p:cNvGraphicFramePr/>
          <p:nvPr>
            <p:extLst/>
          </p:nvPr>
        </p:nvGraphicFramePr>
        <p:xfrm>
          <a:off x="152400" y="1600200"/>
          <a:ext cx="7740352"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C:\Users\ACER\Documents\ERASMUS+ OMIT\PICTURES &amp; POSTERS\1st Place (2).jpg"/>
          <p:cNvPicPr>
            <a:picLocks noChangeAspect="1" noChangeArrowheads="1"/>
          </p:cNvPicPr>
          <p:nvPr/>
        </p:nvPicPr>
        <p:blipFill>
          <a:blip r:embed="rId7" cstate="print"/>
          <a:srcRect/>
          <a:stretch>
            <a:fillRect/>
          </a:stretch>
        </p:blipFill>
        <p:spPr bwMode="auto">
          <a:xfrm>
            <a:off x="304800" y="5562600"/>
            <a:ext cx="1646942" cy="1152525"/>
          </a:xfrm>
          <a:prstGeom prst="rect">
            <a:avLst/>
          </a:prstGeom>
          <a:noFill/>
        </p:spPr>
      </p:pic>
      <p:pic>
        <p:nvPicPr>
          <p:cNvPr id="1029" name="Picture 5" descr="C:\Users\ACER\Documents\ERASMUS+ OMIT\PICTURES &amp; POSTERS\SCHOOL LOGO.png"/>
          <p:cNvPicPr>
            <a:picLocks noChangeAspect="1" noChangeArrowheads="1"/>
          </p:cNvPicPr>
          <p:nvPr/>
        </p:nvPicPr>
        <p:blipFill>
          <a:blip r:embed="rId8" cstate="print"/>
          <a:srcRect/>
          <a:stretch>
            <a:fillRect/>
          </a:stretch>
        </p:blipFill>
        <p:spPr bwMode="auto">
          <a:xfrm>
            <a:off x="7848600" y="5562600"/>
            <a:ext cx="1147763" cy="1154426"/>
          </a:xfrm>
          <a:prstGeom prst="rect">
            <a:avLst/>
          </a:prstGeom>
          <a:noFill/>
        </p:spPr>
      </p:pic>
      <p:pic>
        <p:nvPicPr>
          <p:cNvPr id="1031" name="Picture 7" descr="C:\Users\ACER\Documents\ERASMUS+ OMIT\PICTURES &amp; POSTERS\eu_flag_co_funded_pos_[rgb]_left.jpg"/>
          <p:cNvPicPr>
            <a:picLocks noChangeAspect="1" noChangeArrowheads="1"/>
          </p:cNvPicPr>
          <p:nvPr/>
        </p:nvPicPr>
        <p:blipFill>
          <a:blip r:embed="rId9"/>
          <a:srcRect/>
          <a:stretch>
            <a:fillRect/>
          </a:stretch>
        </p:blipFill>
        <p:spPr bwMode="auto">
          <a:xfrm>
            <a:off x="3124200" y="5638800"/>
            <a:ext cx="3590925" cy="1023937"/>
          </a:xfrm>
          <a:prstGeom prst="rect">
            <a:avLst/>
          </a:prstGeom>
          <a:noFill/>
        </p:spPr>
      </p:pic>
      <p:sp>
        <p:nvSpPr>
          <p:cNvPr id="6" name="5 - Θέση αριθμού διαφάνειας"/>
          <p:cNvSpPr>
            <a:spLocks noGrp="1"/>
          </p:cNvSpPr>
          <p:nvPr>
            <p:ph type="sldNum" sz="quarter" idx="12"/>
          </p:nvPr>
        </p:nvSpPr>
        <p:spPr/>
        <p:txBody>
          <a:bodyPr/>
          <a:lstStyle/>
          <a:p>
            <a:fld id="{325B4E2B-043B-41ED-8207-47185C3AB799}" type="slidenum">
              <a:rPr lang="el-GR" smtClean="0"/>
              <a:pPr/>
              <a:t>1</a:t>
            </a:fld>
            <a:endParaRPr lang="el-GR" dirty="0"/>
          </a:p>
        </p:txBody>
      </p:sp>
    </p:spTree>
    <p:extLst>
      <p:ext uri="{BB962C8B-B14F-4D97-AF65-F5344CB8AC3E}">
        <p14:creationId xmlns:p14="http://schemas.microsoft.com/office/powerpoint/2010/main" val="374542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1 - Τίτλος"/>
          <p:cNvSpPr>
            <a:spLocks noGrp="1"/>
          </p:cNvSpPr>
          <p:nvPr>
            <p:ph type="title"/>
          </p:nvPr>
        </p:nvSpPr>
        <p:spPr>
          <a:xfrm>
            <a:off x="457200" y="274638"/>
            <a:ext cx="8229600" cy="1143000"/>
          </a:xfrm>
        </p:spPr>
        <p:txBody>
          <a:bodyPr/>
          <a:lstStyle/>
          <a:p>
            <a:r>
              <a:rPr lang="en-US" b="1" dirty="0" smtClean="0"/>
              <a:t>It’s a matter of choice</a:t>
            </a:r>
            <a:endParaRPr lang="en-US" b="1" dirty="0"/>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635" y="1417638"/>
            <a:ext cx="6898729" cy="5114847"/>
          </a:xfrm>
          <a:prstGeom prst="rect">
            <a:avLst/>
          </a:prstGeom>
        </p:spPr>
      </p:pic>
    </p:spTree>
    <p:extLst>
      <p:ext uri="{BB962C8B-B14F-4D97-AF65-F5344CB8AC3E}">
        <p14:creationId xmlns:p14="http://schemas.microsoft.com/office/powerpoint/2010/main" val="2019067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Ορθογώνιο 3"/>
          <p:cNvSpPr/>
          <p:nvPr/>
        </p:nvSpPr>
        <p:spPr>
          <a:xfrm>
            <a:off x="755576" y="1844824"/>
            <a:ext cx="8208912" cy="4154984"/>
          </a:xfrm>
          <a:prstGeom prst="rect">
            <a:avLst/>
          </a:prstGeom>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n-US" sz="2400" dirty="0"/>
              <a:t>In the fourth picture we see the east and west side of the Earth. On the east side representing the Middle East there are wars going on and people are dying while on the west side there is a fascist who is has put up some barbed wire and is holding a club ready to beat someone. He's actually trying to keep out the migrant who is in a boat trying to get to that side. The migrant looks confused because he can't go back but he can't move forward. He knows his boat will sink (it’s made of paper). At the bottom of the picture we see a hand representing all the people who have died in the Mediterranean while trying to cross into Europe- a safer place.</a:t>
            </a:r>
          </a:p>
        </p:txBody>
      </p:sp>
      <p:sp>
        <p:nvSpPr>
          <p:cNvPr id="5" name="1 - Τίτλος"/>
          <p:cNvSpPr>
            <a:spLocks noGrp="1"/>
          </p:cNvSpPr>
          <p:nvPr>
            <p:ph type="title"/>
          </p:nvPr>
        </p:nvSpPr>
        <p:spPr>
          <a:xfrm>
            <a:off x="457200" y="274638"/>
            <a:ext cx="8229600" cy="1143000"/>
          </a:xfrm>
        </p:spPr>
        <p:txBody>
          <a:bodyPr/>
          <a:lstStyle/>
          <a:p>
            <a:r>
              <a:rPr lang="en-US" b="1" dirty="0"/>
              <a:t>It’s a matter of choice</a:t>
            </a:r>
          </a:p>
        </p:txBody>
      </p:sp>
    </p:spTree>
    <p:extLst>
      <p:ext uri="{BB962C8B-B14F-4D97-AF65-F5344CB8AC3E}">
        <p14:creationId xmlns:p14="http://schemas.microsoft.com/office/powerpoint/2010/main" val="194746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Nice Doggie!</a:t>
            </a:r>
            <a:endParaRPr lang="en-US"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904582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Ορθογώνιο 3"/>
          <p:cNvSpPr/>
          <p:nvPr/>
        </p:nvSpPr>
        <p:spPr>
          <a:xfrm>
            <a:off x="1367644" y="1844824"/>
            <a:ext cx="6408712" cy="3046988"/>
          </a:xfrm>
          <a:prstGeom prst="rect">
            <a:avLst/>
          </a:prstGeom>
        </p:spPr>
        <p:txBody>
          <a:bodyPr wrap="square">
            <a:spAutoFit/>
          </a:bodyPr>
          <a:lstStyle/>
          <a:p>
            <a:r>
              <a:rPr lang="en-US" sz="2400" dirty="0"/>
              <a:t> In the fifth picture we see a woman with the EU flag holding a dog called Islamophobia. The dog is called to Islamophobia and is wearing a swastika on its collar. Europe is telling the Muslim family who are fearful of the growling dog that they shouldn't be afraid because its growling only represents freedom of speech but the dog is ready to charge at them and hurt them</a:t>
            </a:r>
          </a:p>
        </p:txBody>
      </p:sp>
      <p:sp>
        <p:nvSpPr>
          <p:cNvPr id="5" name="1 - Τίτλος"/>
          <p:cNvSpPr>
            <a:spLocks noGrp="1"/>
          </p:cNvSpPr>
          <p:nvPr>
            <p:ph type="title"/>
          </p:nvPr>
        </p:nvSpPr>
        <p:spPr>
          <a:xfrm>
            <a:off x="457200" y="274638"/>
            <a:ext cx="8229600" cy="1143000"/>
          </a:xfrm>
        </p:spPr>
        <p:txBody>
          <a:bodyPr/>
          <a:lstStyle/>
          <a:p>
            <a:r>
              <a:rPr lang="en-US" b="1" dirty="0" smtClean="0"/>
              <a:t>Nice Doggie!</a:t>
            </a:r>
            <a:endParaRPr lang="en-US" b="1" dirty="0"/>
          </a:p>
        </p:txBody>
      </p:sp>
    </p:spTree>
    <p:extLst>
      <p:ext uri="{BB962C8B-B14F-4D97-AF65-F5344CB8AC3E}">
        <p14:creationId xmlns:p14="http://schemas.microsoft.com/office/powerpoint/2010/main" val="3998381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smtClean="0"/>
              <a:t>Time is of the matter</a:t>
            </a:r>
            <a:endParaRPr lang="en-US" b="1" dirty="0"/>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1627627"/>
            <a:ext cx="4464496" cy="5230373"/>
          </a:xfrm>
        </p:spPr>
      </p:pic>
    </p:spTree>
    <p:extLst>
      <p:ext uri="{BB962C8B-B14F-4D97-AF65-F5344CB8AC3E}">
        <p14:creationId xmlns:p14="http://schemas.microsoft.com/office/powerpoint/2010/main" val="1752259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b="1" dirty="0"/>
              <a:t>Time is of the matter</a:t>
            </a:r>
            <a:endParaRPr lang="en-US" dirty="0"/>
          </a:p>
        </p:txBody>
      </p:sp>
      <p:sp>
        <p:nvSpPr>
          <p:cNvPr id="4" name="Ορθογώνιο 3"/>
          <p:cNvSpPr/>
          <p:nvPr/>
        </p:nvSpPr>
        <p:spPr>
          <a:xfrm>
            <a:off x="457200" y="1305342"/>
            <a:ext cx="7715200" cy="4247317"/>
          </a:xfrm>
          <a:prstGeom prst="rect">
            <a:avLst/>
          </a:prstGeom>
        </p:spPr>
        <p:txBody>
          <a:bodyPr wrap="square">
            <a:spAutoFit/>
          </a:bodyPr>
          <a:lstStyle/>
          <a:p>
            <a:pPr>
              <a:lnSpc>
                <a:spcPct val="125000"/>
              </a:lnSpc>
            </a:pPr>
            <a:r>
              <a:rPr lang="en-US" sz="2400" dirty="0">
                <a:latin typeface="Calibri" panose="020F0502020204030204" pitchFamily="34" charset="0"/>
                <a:ea typeface="Calibri" panose="020F0502020204030204" pitchFamily="34" charset="0"/>
                <a:cs typeface="Times New Roman" panose="02020603050405020304" pitchFamily="18" charset="0"/>
              </a:rPr>
              <a:t>In the last picture there is an hourglass. In the top part of the hourglass we see a lot of immigrants trying to fall through to get to the bottom piece which is a beach probably in Italy or Greece. In the middle there is a man using a belt to actually make the hourglass tighter and tighter so that very few people can go through. He's surrounded by the EU flag stars. Finally, we see that those who get through die or are miserable with little hopes of a better future. ( we can see the dead baby and the little girl sad and crying)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8875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14344" name="Group 8"/>
          <p:cNvGraphicFramePr>
            <a:graphicFrameLocks noGrp="1"/>
          </p:cNvGraphicFramePr>
          <p:nvPr/>
        </p:nvGraphicFramePr>
        <p:xfrm>
          <a:off x="6629400" y="2133600"/>
          <a:ext cx="2057400" cy="579120"/>
        </p:xfrm>
        <a:graphic>
          <a:graphicData uri="http://schemas.openxmlformats.org/drawingml/2006/table">
            <a:tbl>
              <a:tblPr/>
              <a:tblGrid>
                <a:gridCol w="2057400">
                  <a:extLst>
                    <a:ext uri="{9D8B030D-6E8A-4147-A177-3AD203B41FA5}">
                      <a16:colId xmlns:a16="http://schemas.microsoft.com/office/drawing/2014/main" val="20000"/>
                    </a:ext>
                  </a:extLst>
                </a:gridCol>
              </a:tblGrid>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vi-VN" sz="1600" b="1" i="0" kern="1200" dirty="0">
                          <a:solidFill>
                            <a:srgbClr val="FFFF00"/>
                          </a:solidFill>
                          <a:latin typeface="+mn-lt"/>
                          <a:ea typeface="+mn-ea"/>
                          <a:cs typeface="+mn-cs"/>
                        </a:rPr>
                        <a:t>Colegiul Economic Buzău</a:t>
                      </a:r>
                      <a:r>
                        <a:rPr kumimoji="0" lang="it-IT" altLang="zh-CN" sz="1600" b="1" i="0" u="none" strike="noStrike" cap="none" normalizeH="0" baseline="0" dirty="0">
                          <a:ln>
                            <a:noFill/>
                          </a:ln>
                          <a:solidFill>
                            <a:srgbClr val="FFFF00"/>
                          </a:solidFill>
                          <a:effectLst/>
                          <a:latin typeface="Trebuchet MS" pitchFamily="34" charset="0"/>
                          <a:ea typeface="宋体" pitchFamily="2" charset="-122"/>
                          <a:cs typeface="Times New Roman" pitchFamily="18" charset="0"/>
                        </a:rPr>
                        <a:t> , Romania</a:t>
                      </a:r>
                    </a:p>
                  </a:txBody>
                  <a:tcPr marL="91439" marR="9143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356" name="Group 20"/>
          <p:cNvGraphicFramePr>
            <a:graphicFrameLocks noGrp="1"/>
          </p:cNvGraphicFramePr>
          <p:nvPr/>
        </p:nvGraphicFramePr>
        <p:xfrm>
          <a:off x="2286001" y="533404"/>
          <a:ext cx="2667000" cy="822961"/>
        </p:xfrm>
        <a:graphic>
          <a:graphicData uri="http://schemas.openxmlformats.org/drawingml/2006/table">
            <a:tbl>
              <a:tblPr/>
              <a:tblGrid>
                <a:gridCol w="2667000">
                  <a:extLst>
                    <a:ext uri="{9D8B030D-6E8A-4147-A177-3AD203B41FA5}">
                      <a16:colId xmlns:a16="http://schemas.microsoft.com/office/drawing/2014/main" val="20000"/>
                    </a:ext>
                  </a:extLst>
                </a:gridCol>
              </a:tblGrid>
              <a:tr h="8229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GB" sz="1600" b="1" i="0" kern="1200" dirty="0">
                          <a:solidFill>
                            <a:srgbClr val="00C800"/>
                          </a:solidFill>
                          <a:latin typeface="Trebuchet MS" pitchFamily="34" charset="0"/>
                          <a:ea typeface="+mn-ea"/>
                          <a:cs typeface="+mn-cs"/>
                        </a:rPr>
                        <a:t>Gymnasium </a:t>
                      </a:r>
                      <a:r>
                        <a:rPr lang="en-GB" sz="1600" b="1" i="0" kern="1200" dirty="0" err="1">
                          <a:solidFill>
                            <a:srgbClr val="00C800"/>
                          </a:solidFill>
                          <a:latin typeface="Trebuchet MS" pitchFamily="34" charset="0"/>
                          <a:ea typeface="+mn-ea"/>
                          <a:cs typeface="+mn-cs"/>
                        </a:rPr>
                        <a:t>Neue</a:t>
                      </a:r>
                      <a:r>
                        <a:rPr lang="en-GB" sz="1600" b="1" i="0" kern="1200" dirty="0">
                          <a:solidFill>
                            <a:srgbClr val="00C800"/>
                          </a:solidFill>
                          <a:latin typeface="Trebuchet MS" pitchFamily="34" charset="0"/>
                          <a:ea typeface="+mn-ea"/>
                          <a:cs typeface="+mn-cs"/>
                        </a:rPr>
                        <a:t> </a:t>
                      </a:r>
                      <a:r>
                        <a:rPr lang="en-GB" sz="1600" b="1" i="0" kern="1200" dirty="0" err="1">
                          <a:solidFill>
                            <a:srgbClr val="00C800"/>
                          </a:solidFill>
                          <a:latin typeface="Trebuchet MS" pitchFamily="34" charset="0"/>
                          <a:ea typeface="+mn-ea"/>
                          <a:cs typeface="+mn-cs"/>
                        </a:rPr>
                        <a:t>Oberschule</a:t>
                      </a:r>
                      <a:r>
                        <a:rPr lang="en-GB" sz="1600" b="1" i="0" kern="1200" dirty="0">
                          <a:solidFill>
                            <a:srgbClr val="00C800"/>
                          </a:solidFill>
                          <a:latin typeface="Trebuchet MS" pitchFamily="34" charset="0"/>
                          <a:ea typeface="+mn-ea"/>
                          <a:cs typeface="+mn-cs"/>
                        </a:rPr>
                        <a:t> , </a:t>
                      </a:r>
                      <a:r>
                        <a:rPr lang="en-GB" sz="1600" b="1" i="0" kern="1200" dirty="0" err="1">
                          <a:solidFill>
                            <a:srgbClr val="00C800"/>
                          </a:solidFill>
                          <a:latin typeface="Trebuchet MS" pitchFamily="34" charset="0"/>
                          <a:ea typeface="+mn-ea"/>
                          <a:cs typeface="+mn-cs"/>
                        </a:rPr>
                        <a:t>Braunschweig</a:t>
                      </a:r>
                      <a:r>
                        <a:rPr lang="en-GB" sz="1600" b="1" i="0" kern="1200" dirty="0">
                          <a:solidFill>
                            <a:srgbClr val="00C800"/>
                          </a:solidFill>
                          <a:latin typeface="Trebuchet MS" pitchFamily="34" charset="0"/>
                          <a:ea typeface="+mn-ea"/>
                          <a:cs typeface="+mn-cs"/>
                        </a:rPr>
                        <a:t>,</a:t>
                      </a:r>
                      <a:r>
                        <a:rPr kumimoji="0" lang="it-IT" altLang="zh-CN" sz="1600" b="1" i="0" u="none" strike="noStrike" cap="none" normalizeH="0" baseline="0" dirty="0">
                          <a:ln>
                            <a:noFill/>
                          </a:ln>
                          <a:solidFill>
                            <a:srgbClr val="00C800"/>
                          </a:solidFill>
                          <a:effectLst/>
                          <a:latin typeface="Trebuchet MS" pitchFamily="34" charset="0"/>
                          <a:ea typeface="宋体" pitchFamily="2" charset="-122"/>
                          <a:cs typeface="Times New Roman" pitchFamily="18" charset="0"/>
                        </a:rPr>
                        <a:t>Germany</a:t>
                      </a:r>
                    </a:p>
                  </a:txBody>
                  <a:tcPr marL="91439" marR="9143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4362" name="Group 26"/>
          <p:cNvGraphicFramePr>
            <a:graphicFrameLocks noGrp="1"/>
          </p:cNvGraphicFramePr>
          <p:nvPr/>
        </p:nvGraphicFramePr>
        <p:xfrm>
          <a:off x="2362201" y="3733800"/>
          <a:ext cx="2438400" cy="579120"/>
        </p:xfrm>
        <a:graphic>
          <a:graphicData uri="http://schemas.openxmlformats.org/drawingml/2006/table">
            <a:tbl>
              <a:tblPr/>
              <a:tblGrid>
                <a:gridCol w="2438400">
                  <a:extLst>
                    <a:ext uri="{9D8B030D-6E8A-4147-A177-3AD203B41FA5}">
                      <a16:colId xmlns:a16="http://schemas.microsoft.com/office/drawing/2014/main" val="20000"/>
                    </a:ext>
                  </a:extLst>
                </a:gridCol>
              </a:tblGrid>
              <a:tr h="57912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altLang="zh-CN" sz="1600" b="1" i="0" u="none" strike="noStrike" cap="none" normalizeH="0" baseline="0" dirty="0">
                          <a:ln>
                            <a:noFill/>
                          </a:ln>
                          <a:solidFill>
                            <a:srgbClr val="FF3300"/>
                          </a:solidFill>
                          <a:effectLst/>
                          <a:latin typeface="Trebuchet MS" pitchFamily="34" charset="0"/>
                          <a:ea typeface="宋体" pitchFamily="2" charset="-122"/>
                          <a:cs typeface="Times New Roman" pitchFamily="18" charset="0"/>
                        </a:rPr>
                        <a:t>IES Luis Seoane, Pontevedra, Spain</a:t>
                      </a:r>
                    </a:p>
                  </a:txBody>
                  <a:tcPr marL="91439" marR="9143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4374" name="Rectangle 38"/>
          <p:cNvSpPr>
            <a:spLocks noChangeArrowheads="1"/>
          </p:cNvSpPr>
          <p:nvPr/>
        </p:nvSpPr>
        <p:spPr bwMode="auto">
          <a:xfrm>
            <a:off x="2438400" y="2133604"/>
            <a:ext cx="2133600" cy="760475"/>
          </a:xfrm>
          <a:prstGeom prst="rect">
            <a:avLst/>
          </a:prstGeom>
          <a:noFill/>
          <a:ln w="9525">
            <a:noFill/>
            <a:miter lim="800000"/>
            <a:headEnd/>
            <a:tailEnd/>
          </a:ln>
          <a:effectLst/>
        </p:spPr>
        <p:txBody>
          <a:bodyPr lIns="17996" tIns="10800" rIns="17996" bIns="10800" anchor="ctr">
            <a:spAutoFit/>
          </a:bodyPr>
          <a:lstStyle/>
          <a:p>
            <a:pPr eaLnBrk="0" hangingPunct="0"/>
            <a:r>
              <a:rPr lang="en-US" altLang="zh-CN" sz="1600" b="1" dirty="0">
                <a:solidFill>
                  <a:srgbClr val="00B0F0"/>
                </a:solidFill>
                <a:latin typeface="Trebuchet MS" pitchFamily="34" charset="0"/>
                <a:ea typeface="宋体" pitchFamily="2" charset="-122"/>
              </a:rPr>
              <a:t>EBI Francisco Ferreira Drummond, Terceira Portugal</a:t>
            </a:r>
            <a:r>
              <a:rPr lang="el-GR" altLang="zh-CN" sz="1600" b="1" dirty="0">
                <a:solidFill>
                  <a:srgbClr val="00B0F0"/>
                </a:solidFill>
                <a:latin typeface="Trebuchet MS" pitchFamily="34" charset="0"/>
              </a:rPr>
              <a:t> </a:t>
            </a:r>
          </a:p>
        </p:txBody>
      </p:sp>
      <p:graphicFrame>
        <p:nvGraphicFramePr>
          <p:cNvPr id="14382" name="Group 46"/>
          <p:cNvGraphicFramePr>
            <a:graphicFrameLocks noGrp="1"/>
          </p:cNvGraphicFramePr>
          <p:nvPr/>
        </p:nvGraphicFramePr>
        <p:xfrm>
          <a:off x="6477000" y="533404"/>
          <a:ext cx="2133600" cy="822961"/>
        </p:xfrm>
        <a:graphic>
          <a:graphicData uri="http://schemas.openxmlformats.org/drawingml/2006/table">
            <a:tbl>
              <a:tblPr/>
              <a:tblGrid>
                <a:gridCol w="2133600">
                  <a:extLst>
                    <a:ext uri="{9D8B030D-6E8A-4147-A177-3AD203B41FA5}">
                      <a16:colId xmlns:a16="http://schemas.microsoft.com/office/drawing/2014/main" val="20000"/>
                    </a:ext>
                  </a:extLst>
                </a:gridCol>
              </a:tblGrid>
              <a:tr h="8229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v-SE" altLang="zh-CN" sz="1600" b="1" i="0" u="none" strike="noStrike" cap="none" normalizeH="0" baseline="0" dirty="0">
                          <a:ln>
                            <a:noFill/>
                          </a:ln>
                          <a:solidFill>
                            <a:srgbClr val="3399FF"/>
                          </a:solidFill>
                          <a:effectLst/>
                          <a:latin typeface="Trebuchet MS" pitchFamily="34" charset="0"/>
                          <a:ea typeface="宋体" pitchFamily="2" charset="-122"/>
                          <a:cs typeface="Times New Roman" pitchFamily="18" charset="0"/>
                        </a:rPr>
                        <a:t>3rd Gymnasio of Kalamata Kalamata, Greece</a:t>
                      </a:r>
                    </a:p>
                  </a:txBody>
                  <a:tcPr marL="91439" marR="91439"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27" name="Picture 3" descr="E:\Οι εικόνες μου\Animation Factory Essential Collection 3 Vol 11\animations\flags\nations_g_to_n\german_state_fa_lb.gif"/>
          <p:cNvPicPr>
            <a:picLocks noChangeAspect="1" noChangeArrowheads="1" noCrop="1"/>
          </p:cNvPicPr>
          <p:nvPr/>
        </p:nvPicPr>
        <p:blipFill>
          <a:blip r:embed="rId3"/>
          <a:srcRect/>
          <a:stretch>
            <a:fillRect/>
          </a:stretch>
        </p:blipFill>
        <p:spPr bwMode="auto">
          <a:xfrm>
            <a:off x="609600" y="457201"/>
            <a:ext cx="1485900" cy="1133475"/>
          </a:xfrm>
          <a:prstGeom prst="rect">
            <a:avLst/>
          </a:prstGeom>
          <a:noFill/>
        </p:spPr>
      </p:pic>
      <p:pic>
        <p:nvPicPr>
          <p:cNvPr id="1028" name="Picture 4" descr="E:\Οι εικόνες μου\Animation Factory Essential Collection 3 Vol 11\animations\flags\nations_g_to_n\greece_fa_lb.gif"/>
          <p:cNvPicPr>
            <a:picLocks noChangeAspect="1" noChangeArrowheads="1" noCrop="1"/>
          </p:cNvPicPr>
          <p:nvPr/>
        </p:nvPicPr>
        <p:blipFill>
          <a:blip r:embed="rId4"/>
          <a:srcRect/>
          <a:stretch>
            <a:fillRect/>
          </a:stretch>
        </p:blipFill>
        <p:spPr bwMode="auto">
          <a:xfrm>
            <a:off x="5105400" y="457201"/>
            <a:ext cx="1485900" cy="1133475"/>
          </a:xfrm>
          <a:prstGeom prst="rect">
            <a:avLst/>
          </a:prstGeom>
          <a:noFill/>
        </p:spPr>
      </p:pic>
      <p:pic>
        <p:nvPicPr>
          <p:cNvPr id="1029" name="Picture 5" descr="E:\Οι εικόνες μου\Animation Factory Essential Collection 3 Vol 11\animations\flags\nations_o_to_z\portugal_fa_lb.gif"/>
          <p:cNvPicPr>
            <a:picLocks noChangeAspect="1" noChangeArrowheads="1" noCrop="1"/>
          </p:cNvPicPr>
          <p:nvPr/>
        </p:nvPicPr>
        <p:blipFill>
          <a:blip r:embed="rId5"/>
          <a:srcRect/>
          <a:stretch>
            <a:fillRect/>
          </a:stretch>
        </p:blipFill>
        <p:spPr bwMode="auto">
          <a:xfrm>
            <a:off x="990600" y="2209801"/>
            <a:ext cx="1485900" cy="1133475"/>
          </a:xfrm>
          <a:prstGeom prst="rect">
            <a:avLst/>
          </a:prstGeom>
          <a:noFill/>
        </p:spPr>
      </p:pic>
      <p:pic>
        <p:nvPicPr>
          <p:cNvPr id="1030" name="Picture 6" descr="E:\Οι εικόνες μου\Animation Factory Essential Collection 3 Vol 11\animations\flags\nations_o_to_z\romania_fa_lb.gif"/>
          <p:cNvPicPr>
            <a:picLocks noChangeAspect="1" noChangeArrowheads="1" noCrop="1"/>
          </p:cNvPicPr>
          <p:nvPr/>
        </p:nvPicPr>
        <p:blipFill>
          <a:blip r:embed="rId6"/>
          <a:srcRect/>
          <a:stretch>
            <a:fillRect/>
          </a:stretch>
        </p:blipFill>
        <p:spPr bwMode="auto">
          <a:xfrm>
            <a:off x="5181600" y="2057401"/>
            <a:ext cx="1485900" cy="1133475"/>
          </a:xfrm>
          <a:prstGeom prst="rect">
            <a:avLst/>
          </a:prstGeom>
          <a:noFill/>
        </p:spPr>
      </p:pic>
      <p:pic>
        <p:nvPicPr>
          <p:cNvPr id="1031" name="Picture 7" descr="E:\Οι εικόνες μου\Animation Factory Essential Collection 3 Vol 11\animations\flags\nations_o_to_z\spain_fa_lb.gif"/>
          <p:cNvPicPr>
            <a:picLocks noChangeAspect="1" noChangeArrowheads="1" noCrop="1"/>
          </p:cNvPicPr>
          <p:nvPr/>
        </p:nvPicPr>
        <p:blipFill>
          <a:blip r:embed="rId7"/>
          <a:srcRect/>
          <a:stretch>
            <a:fillRect/>
          </a:stretch>
        </p:blipFill>
        <p:spPr bwMode="auto">
          <a:xfrm>
            <a:off x="914400" y="3657602"/>
            <a:ext cx="1485900" cy="1133475"/>
          </a:xfrm>
          <a:prstGeom prst="rect">
            <a:avLst/>
          </a:prstGeom>
          <a:noFill/>
        </p:spPr>
      </p:pic>
      <p:pic>
        <p:nvPicPr>
          <p:cNvPr id="1032" name="Picture 8" descr="E:\Οι εικόνες μου\Animation Factory Essential Collection 3 Vol 11\animations\flags\treaty_organizations\european_union_dark_b_a_lb.gif"/>
          <p:cNvPicPr>
            <a:picLocks noChangeAspect="1" noChangeArrowheads="1" noCrop="1"/>
          </p:cNvPicPr>
          <p:nvPr/>
        </p:nvPicPr>
        <p:blipFill>
          <a:blip r:embed="rId8"/>
          <a:srcRect/>
          <a:stretch>
            <a:fillRect/>
          </a:stretch>
        </p:blipFill>
        <p:spPr bwMode="auto">
          <a:xfrm>
            <a:off x="4876801" y="3429000"/>
            <a:ext cx="1485900" cy="1133475"/>
          </a:xfrm>
          <a:prstGeom prst="rect">
            <a:avLst/>
          </a:prstGeom>
          <a:noFill/>
        </p:spPr>
      </p:pic>
      <p:pic>
        <p:nvPicPr>
          <p:cNvPr id="1033" name="Picture 9" descr="C:\Users\MARIA MIT\Desktop\Documents\ERASMUS+ MEDIA LITERACY\pictures\eu_flag_co_funded_pos_[rgb]_left.jpg"/>
          <p:cNvPicPr>
            <a:picLocks noChangeAspect="1" noChangeArrowheads="1"/>
          </p:cNvPicPr>
          <p:nvPr/>
        </p:nvPicPr>
        <p:blipFill>
          <a:blip r:embed="rId9" cstate="print"/>
          <a:srcRect/>
          <a:stretch>
            <a:fillRect/>
          </a:stretch>
        </p:blipFill>
        <p:spPr bwMode="auto">
          <a:xfrm>
            <a:off x="6324601" y="3581400"/>
            <a:ext cx="2590800" cy="738756"/>
          </a:xfrm>
          <a:prstGeom prst="rect">
            <a:avLst/>
          </a:prstGeom>
          <a:noFill/>
        </p:spPr>
      </p:pic>
      <p:sp>
        <p:nvSpPr>
          <p:cNvPr id="2049" name="Rectangle 1"/>
          <p:cNvSpPr>
            <a:spLocks noChangeArrowheads="1"/>
          </p:cNvSpPr>
          <p:nvPr/>
        </p:nvSpPr>
        <p:spPr bwMode="auto">
          <a:xfrm>
            <a:off x="381000" y="5486400"/>
            <a:ext cx="8339166" cy="1077202"/>
          </a:xfrm>
          <a:prstGeom prst="rect">
            <a:avLst/>
          </a:prstGeom>
          <a:noFill/>
          <a:ln w="9525">
            <a:noFill/>
            <a:miter lim="800000"/>
            <a:headEnd/>
            <a:tailEnd/>
          </a:ln>
          <a:effectLst/>
        </p:spPr>
        <p:txBody>
          <a:bodyPr vert="horz" wrap="square" lIns="91425" tIns="45712" rIns="91425" bIns="45712" numCol="1" anchor="ctr" anchorCtr="0" compatLnSpc="1">
            <a:prstTxWarp prst="textNoShape">
              <a:avLst/>
            </a:prstTxWarp>
            <a:spAutoFit/>
          </a:bodyPr>
          <a:lstStyle/>
          <a:p>
            <a:r>
              <a:rPr lang="en-US" sz="1600" i="1" dirty="0">
                <a:solidFill>
                  <a:schemeClr val="bg1"/>
                </a:solidFill>
                <a:latin typeface="Calibri" pitchFamily="34" charset="0"/>
                <a:ea typeface="Times New Roman" pitchFamily="18" charset="0"/>
                <a:cs typeface="Arial" pitchFamily="34" charset="0"/>
              </a:rPr>
              <a:t>"This presentation has been prepared exclusively for educational purposes under the Creative Commons Attribution (</a:t>
            </a:r>
            <a:r>
              <a:rPr lang="en-GB" sz="1600" i="1" dirty="0">
                <a:solidFill>
                  <a:schemeClr val="bg1"/>
                </a:solidFill>
                <a:latin typeface="Calibri" pitchFamily="34" charset="0"/>
              </a:rPr>
              <a:t>Attribution, Share Alike) </a:t>
            </a:r>
            <a:r>
              <a:rPr lang="en-US" sz="1600" i="1" dirty="0">
                <a:solidFill>
                  <a:schemeClr val="bg1"/>
                </a:solidFill>
                <a:latin typeface="Calibri" pitchFamily="34" charset="0"/>
                <a:ea typeface="Times New Roman" pitchFamily="18" charset="0"/>
                <a:cs typeface="Arial" pitchFamily="34" charset="0"/>
              </a:rPr>
              <a:t>. No infringement is intended.</a:t>
            </a:r>
            <a:r>
              <a:rPr lang="en-US" sz="1600" i="1" dirty="0">
                <a:solidFill>
                  <a:schemeClr val="bg1"/>
                </a:solidFill>
                <a:latin typeface="Calibri" pitchFamily="34" charset="0"/>
                <a:ea typeface="Times New Roman" pitchFamily="18" charset="0"/>
                <a:cs typeface="Times New Roman" pitchFamily="18" charset="0"/>
              </a:rPr>
              <a:t> It is the outcome of a student project, and does not necessarily represent the views of the 3 </a:t>
            </a:r>
            <a:r>
              <a:rPr lang="en-US" sz="1600" i="1" dirty="0" err="1">
                <a:solidFill>
                  <a:schemeClr val="bg1"/>
                </a:solidFill>
                <a:latin typeface="Calibri" pitchFamily="34" charset="0"/>
                <a:ea typeface="Times New Roman" pitchFamily="18" charset="0"/>
                <a:cs typeface="Times New Roman" pitchFamily="18" charset="0"/>
              </a:rPr>
              <a:t>Gymnasio</a:t>
            </a:r>
            <a:r>
              <a:rPr lang="en-US" sz="1600" i="1" dirty="0">
                <a:solidFill>
                  <a:schemeClr val="bg1"/>
                </a:solidFill>
                <a:latin typeface="Calibri" pitchFamily="34" charset="0"/>
                <a:ea typeface="Times New Roman" pitchFamily="18" charset="0"/>
                <a:cs typeface="Times New Roman" pitchFamily="18" charset="0"/>
              </a:rPr>
              <a:t> of </a:t>
            </a:r>
            <a:r>
              <a:rPr lang="en-US" sz="1600" i="1" dirty="0" err="1">
                <a:solidFill>
                  <a:schemeClr val="bg1"/>
                </a:solidFill>
                <a:latin typeface="Calibri" pitchFamily="34" charset="0"/>
                <a:ea typeface="Times New Roman" pitchFamily="18" charset="0"/>
                <a:cs typeface="Times New Roman" pitchFamily="18" charset="0"/>
              </a:rPr>
              <a:t>Kalamata</a:t>
            </a:r>
            <a:r>
              <a:rPr lang="en-US" sz="1600" i="1" dirty="0">
                <a:solidFill>
                  <a:schemeClr val="bg1"/>
                </a:solidFill>
                <a:latin typeface="Calibri" pitchFamily="34" charset="0"/>
                <a:ea typeface="Times New Roman" pitchFamily="18" charset="0"/>
                <a:cs typeface="Times New Roman" pitchFamily="18" charset="0"/>
              </a:rPr>
              <a:t> or any other individuals referenced or acknowledged within the presentation.</a:t>
            </a:r>
            <a:endParaRPr lang="en-US" sz="1600" i="1" dirty="0">
              <a:solidFill>
                <a:schemeClr val="bg1"/>
              </a:solidFill>
              <a:latin typeface="Calibri" pitchFamily="34" charset="0"/>
              <a:cs typeface="Arial" pitchFamily="34" charset="0"/>
            </a:endParaRPr>
          </a:p>
        </p:txBody>
      </p:sp>
      <p:sp>
        <p:nvSpPr>
          <p:cNvPr id="16" name="15 - Θέση αριθμού διαφάνειας"/>
          <p:cNvSpPr>
            <a:spLocks noGrp="1"/>
          </p:cNvSpPr>
          <p:nvPr>
            <p:ph type="sldNum" sz="quarter" idx="12"/>
          </p:nvPr>
        </p:nvSpPr>
        <p:spPr>
          <a:xfrm>
            <a:off x="8763000" y="6477000"/>
            <a:ext cx="228600" cy="193194"/>
          </a:xfrm>
        </p:spPr>
        <p:txBody>
          <a:bodyPr/>
          <a:lstStyle/>
          <a:p>
            <a:fld id="{325B4E2B-043B-41ED-8207-47185C3AB799}" type="slidenum">
              <a:rPr lang="el-GR" sz="1200" smtClean="0">
                <a:solidFill>
                  <a:schemeClr val="bg1"/>
                </a:solidFill>
              </a:rPr>
              <a:pPr/>
              <a:t>2</a:t>
            </a:fld>
            <a:endParaRPr lang="el-GR" sz="1200" dirty="0">
              <a:solidFill>
                <a:schemeClr val="bg1"/>
              </a:solidFill>
            </a:endParaRPr>
          </a:p>
        </p:txBody>
      </p:sp>
    </p:spTree>
    <p:extLst>
      <p:ext uri="{BB962C8B-B14F-4D97-AF65-F5344CB8AC3E}">
        <p14:creationId xmlns:p14="http://schemas.microsoft.com/office/powerpoint/2010/main" val="303545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US" b="1" dirty="0"/>
              <a:t>C</a:t>
            </a:r>
            <a:r>
              <a:rPr lang="en-US" b="1" dirty="0" smtClean="0"/>
              <a:t>ARTOONS</a:t>
            </a:r>
            <a:endParaRPr lang="en-US" b="1" dirty="0"/>
          </a:p>
        </p:txBody>
      </p:sp>
      <p:sp>
        <p:nvSpPr>
          <p:cNvPr id="3" name="2 - Θέση περιεχομένου"/>
          <p:cNvSpPr>
            <a:spLocks noGrp="1"/>
          </p:cNvSpPr>
          <p:nvPr>
            <p:ph idx="1"/>
          </p:nvPr>
        </p:nvSpPr>
        <p:spPr>
          <a:xfrm>
            <a:off x="457200" y="2420888"/>
            <a:ext cx="8229600" cy="1108720"/>
          </a:xfrm>
        </p:spPr>
        <p:txBody>
          <a:bodyPr>
            <a:normAutofit/>
          </a:bodyPr>
          <a:lstStyle/>
          <a:p>
            <a:pPr algn="ctr">
              <a:buNone/>
            </a:pPr>
            <a:r>
              <a:rPr lang="en-US" sz="1800" i="1" dirty="0" smtClean="0"/>
              <a:t>These are the final cartoons we selected to present in Romania. Some were not only presented in Greek newspapers. </a:t>
            </a:r>
            <a:endParaRPr lang="en-US" sz="1800" i="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35446">
              <a:schemeClr val="bg1">
                <a:lumMod val="75000"/>
              </a:schemeClr>
            </a:gs>
            <a:gs pos="100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A Migrant’s hope or reality?</a:t>
            </a:r>
            <a:endParaRPr lang="en-US" b="1" dirty="0"/>
          </a:p>
        </p:txBody>
      </p:sp>
      <p:pic>
        <p:nvPicPr>
          <p:cNvPr id="5" name="Θέση περιεχομένου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243377"/>
            <a:ext cx="7560840" cy="561462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35446">
              <a:schemeClr val="bg1">
                <a:lumMod val="75000"/>
              </a:schemeClr>
            </a:gs>
            <a:gs pos="100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Ορθογώνιο 3"/>
          <p:cNvSpPr/>
          <p:nvPr/>
        </p:nvSpPr>
        <p:spPr>
          <a:xfrm>
            <a:off x="1367644" y="1844824"/>
            <a:ext cx="6408712" cy="2862322"/>
          </a:xfrm>
          <a:prstGeom prst="rect">
            <a:avLst/>
          </a:prstGeom>
        </p:spPr>
        <p:txBody>
          <a:bodyPr wrap="square">
            <a:spAutoFit/>
          </a:bodyPr>
          <a:lstStyle/>
          <a:p>
            <a:pPr>
              <a:lnSpc>
                <a:spcPct val="125000"/>
              </a:lnSpc>
            </a:pPr>
            <a:r>
              <a:rPr lang="en-US" sz="2400" dirty="0">
                <a:latin typeface="Calibri" panose="020F0502020204030204" pitchFamily="34" charset="0"/>
                <a:ea typeface="Calibri" panose="020F0502020204030204" pitchFamily="34" charset="0"/>
                <a:cs typeface="Times New Roman" panose="02020603050405020304" pitchFamily="18" charset="0"/>
              </a:rPr>
              <a:t>Here we see man who is homeless. He is all the migrants that come to Europe with dreams of hope, seeking help but in the end the </a:t>
            </a:r>
            <a:r>
              <a:rPr lang="en-US" sz="2400" dirty="0" err="1">
                <a:latin typeface="Calibri" panose="020F0502020204030204" pitchFamily="34" charset="0"/>
                <a:ea typeface="Calibri" panose="020F0502020204030204" pitchFamily="34" charset="0"/>
                <a:cs typeface="Times New Roman" panose="02020603050405020304" pitchFamily="18" charset="0"/>
              </a:rPr>
              <a:t>Eurhope</a:t>
            </a:r>
            <a:r>
              <a:rPr lang="en-US" sz="2400" dirty="0">
                <a:latin typeface="Calibri" panose="020F0502020204030204" pitchFamily="34" charset="0"/>
                <a:ea typeface="Calibri" panose="020F0502020204030204" pitchFamily="34" charset="0"/>
                <a:cs typeface="Times New Roman" panose="02020603050405020304" pitchFamily="18" charset="0"/>
              </a:rPr>
              <a:t> is that they end up homeless .</a:t>
            </a:r>
            <a:r>
              <a:rPr lang="en-US" sz="2400" dirty="0" err="1">
                <a:latin typeface="Calibri" panose="020F0502020204030204" pitchFamily="34" charset="0"/>
                <a:ea typeface="Calibri" panose="020F0502020204030204" pitchFamily="34" charset="0"/>
                <a:cs typeface="Times New Roman" panose="02020603050405020304" pitchFamily="18" charset="0"/>
              </a:rPr>
              <a:t>Eurhope</a:t>
            </a:r>
            <a:r>
              <a:rPr lang="en-US" sz="2400" dirty="0">
                <a:latin typeface="Calibri" panose="020F0502020204030204" pitchFamily="34" charset="0"/>
                <a:ea typeface="Calibri" panose="020F0502020204030204" pitchFamily="34" charset="0"/>
                <a:cs typeface="Times New Roman" panose="02020603050405020304" pitchFamily="18" charset="0"/>
              </a:rPr>
              <a:t> being a play on the words Europe and hope, with the “h” not pronounced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1 - Τίτλος"/>
          <p:cNvSpPr>
            <a:spLocks noGrp="1"/>
          </p:cNvSpPr>
          <p:nvPr>
            <p:ph type="title"/>
          </p:nvPr>
        </p:nvSpPr>
        <p:spPr>
          <a:xfrm>
            <a:off x="457200" y="274638"/>
            <a:ext cx="8229600" cy="1143000"/>
          </a:xfrm>
        </p:spPr>
        <p:txBody>
          <a:bodyPr/>
          <a:lstStyle/>
          <a:p>
            <a:r>
              <a:rPr lang="en-US" b="1" dirty="0" smtClean="0"/>
              <a:t>A Migrant’s hope or reality?</a:t>
            </a:r>
            <a:endParaRPr lang="en-US"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35446">
              <a:schemeClr val="accent3">
                <a:lumMod val="60000"/>
                <a:lumOff val="40000"/>
              </a:schemeClr>
            </a:gs>
            <a:gs pos="84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b="1" dirty="0" smtClean="0"/>
              <a:t>European Empathy</a:t>
            </a:r>
            <a:endParaRPr lang="en-US" b="1"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 y="1417638"/>
            <a:ext cx="9144000" cy="51435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35446">
              <a:schemeClr val="accent3">
                <a:lumMod val="60000"/>
                <a:lumOff val="40000"/>
              </a:schemeClr>
            </a:gs>
            <a:gs pos="10000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Ορθογώνιο 3"/>
          <p:cNvSpPr/>
          <p:nvPr/>
        </p:nvSpPr>
        <p:spPr>
          <a:xfrm>
            <a:off x="1367644" y="1844824"/>
            <a:ext cx="6372708" cy="2308324"/>
          </a:xfrm>
          <a:prstGeom prst="rect">
            <a:avLst/>
          </a:prstGeom>
        </p:spPr>
        <p:txBody>
          <a:bodyPr wrap="square">
            <a:spAutoFit/>
          </a:bodyPr>
          <a:lstStyle/>
          <a:p>
            <a:r>
              <a:rPr lang="en-US" sz="2400" dirty="0"/>
              <a:t>In the second picture we see the powerful leaders of Europe standing around the table where a ship full of migrants is sinking. The leaders all look horrified but they're still standing around raising their hands in despair but doing nothing to actually help the people.</a:t>
            </a:r>
          </a:p>
        </p:txBody>
      </p:sp>
      <p:sp>
        <p:nvSpPr>
          <p:cNvPr id="5" name="1 - Τίτλος"/>
          <p:cNvSpPr>
            <a:spLocks noGrp="1"/>
          </p:cNvSpPr>
          <p:nvPr>
            <p:ph type="title"/>
          </p:nvPr>
        </p:nvSpPr>
        <p:spPr>
          <a:xfrm>
            <a:off x="457200" y="274638"/>
            <a:ext cx="8229600" cy="1143000"/>
          </a:xfrm>
        </p:spPr>
        <p:txBody>
          <a:bodyPr/>
          <a:lstStyle/>
          <a:p>
            <a:r>
              <a:rPr lang="en-US" b="1" dirty="0"/>
              <a:t>European Empathy</a:t>
            </a:r>
          </a:p>
        </p:txBody>
      </p:sp>
    </p:spTree>
    <p:extLst>
      <p:ext uri="{BB962C8B-B14F-4D97-AF65-F5344CB8AC3E}">
        <p14:creationId xmlns:p14="http://schemas.microsoft.com/office/powerpoint/2010/main" val="1738198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5">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1 - Τίτλος"/>
          <p:cNvSpPr>
            <a:spLocks noGrp="1"/>
          </p:cNvSpPr>
          <p:nvPr>
            <p:ph type="title"/>
          </p:nvPr>
        </p:nvSpPr>
        <p:spPr>
          <a:xfrm>
            <a:off x="457200" y="274638"/>
            <a:ext cx="8229600" cy="1143000"/>
          </a:xfrm>
          <a:pattFill prst="pct5">
            <a:fgClr>
              <a:schemeClr val="accent1"/>
            </a:fgClr>
            <a:bgClr>
              <a:schemeClr val="bg1"/>
            </a:bgClr>
          </a:pattFill>
        </p:spPr>
        <p:txBody>
          <a:bodyPr/>
          <a:lstStyle/>
          <a:p>
            <a:r>
              <a:rPr lang="en-US" b="1" dirty="0"/>
              <a:t>Europa and the Bull nowadays</a:t>
            </a:r>
          </a:p>
        </p:txBody>
      </p:sp>
      <p:pic>
        <p:nvPicPr>
          <p:cNvPr id="2" name="Εικόνα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747" y="1340768"/>
            <a:ext cx="7460506" cy="5439060"/>
          </a:xfrm>
          <a:prstGeom prst="rect">
            <a:avLst/>
          </a:prstGeom>
        </p:spPr>
      </p:pic>
    </p:spTree>
    <p:extLst>
      <p:ext uri="{BB962C8B-B14F-4D97-AF65-F5344CB8AC3E}">
        <p14:creationId xmlns:p14="http://schemas.microsoft.com/office/powerpoint/2010/main" val="1924436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Ορθογώνιο 3"/>
          <p:cNvSpPr/>
          <p:nvPr/>
        </p:nvSpPr>
        <p:spPr>
          <a:xfrm>
            <a:off x="683568" y="1442046"/>
            <a:ext cx="8136904" cy="4524315"/>
          </a:xfrm>
          <a:prstGeom prst="rect">
            <a:avLst/>
          </a:prstGeom>
        </p:spPr>
        <p:txBody>
          <a:bodyPr wrap="square">
            <a:spAutoFit/>
          </a:bodyPr>
          <a:lstStyle/>
          <a:p>
            <a:r>
              <a:rPr lang="en-US" sz="2400" dirty="0"/>
              <a:t>The third picture originates from Greek mythology. It shows Zeus, God of hospitality as a white bull with Europa, a Phoenician princess on its back flying over the Mediterranean Sea. He is bringing the princess to the land of Crete from her homelands in the middle east.  The name Europe comes from the princess. As the bull flies over the sea both it and Europa are shocked at the bodies that they see flowing in the Mediterranean. They are the bodies of migrants that have also been trying to get to Europe. It is ironic  because Phoenicia included a part of today’s Syria. So the princess and the God of hospitality came here to Europe thousands of years ago but today we turn these people away.</a:t>
            </a:r>
          </a:p>
        </p:txBody>
      </p:sp>
      <p:sp>
        <p:nvSpPr>
          <p:cNvPr id="5" name="1 - Τίτλος"/>
          <p:cNvSpPr>
            <a:spLocks noGrp="1"/>
          </p:cNvSpPr>
          <p:nvPr>
            <p:ph type="title"/>
          </p:nvPr>
        </p:nvSpPr>
        <p:spPr>
          <a:xfrm>
            <a:off x="457200" y="274638"/>
            <a:ext cx="8229600" cy="1143000"/>
          </a:xfrm>
        </p:spPr>
        <p:txBody>
          <a:bodyPr/>
          <a:lstStyle/>
          <a:p>
            <a:r>
              <a:rPr lang="en-US" b="1" dirty="0" smtClean="0"/>
              <a:t>Europa and the Bull nowadays</a:t>
            </a:r>
            <a:endParaRPr lang="en-US" b="1" dirty="0"/>
          </a:p>
        </p:txBody>
      </p:sp>
    </p:spTree>
    <p:extLst>
      <p:ext uri="{BB962C8B-B14F-4D97-AF65-F5344CB8AC3E}">
        <p14:creationId xmlns:p14="http://schemas.microsoft.com/office/powerpoint/2010/main" val="361735369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732</Words>
  <Application>Microsoft Office PowerPoint</Application>
  <PresentationFormat>Προβολή στην οθόνη (4:3)</PresentationFormat>
  <Paragraphs>30</Paragraphs>
  <Slides>15</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15</vt:i4>
      </vt:variant>
    </vt:vector>
  </HeadingPairs>
  <TitlesOfParts>
    <vt:vector size="21" baseType="lpstr">
      <vt:lpstr>宋体</vt:lpstr>
      <vt:lpstr>Arial</vt:lpstr>
      <vt:lpstr>Calibri</vt:lpstr>
      <vt:lpstr>Times New Roman</vt:lpstr>
      <vt:lpstr>Trebuchet MS</vt:lpstr>
      <vt:lpstr>Θέμα του Office</vt:lpstr>
      <vt:lpstr>Παρουσίαση του PowerPoint</vt:lpstr>
      <vt:lpstr>Παρουσίαση του PowerPoint</vt:lpstr>
      <vt:lpstr>CARTOONS</vt:lpstr>
      <vt:lpstr>A Migrant’s hope or reality?</vt:lpstr>
      <vt:lpstr>A Migrant’s hope or reality?</vt:lpstr>
      <vt:lpstr>European Empathy</vt:lpstr>
      <vt:lpstr>European Empathy</vt:lpstr>
      <vt:lpstr>Europa and the Bull nowadays</vt:lpstr>
      <vt:lpstr>Europa and the Bull nowadays</vt:lpstr>
      <vt:lpstr>It’s a matter of choice</vt:lpstr>
      <vt:lpstr>It’s a matter of choice</vt:lpstr>
      <vt:lpstr>Nice Doggie!</vt:lpstr>
      <vt:lpstr>Nice Doggie!</vt:lpstr>
      <vt:lpstr>Time is of the matter</vt:lpstr>
      <vt:lpstr>Time is of the matter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Μετανάστευση προς την Ελλάδα Έτη:1990-2011</dc:title>
  <dc:creator>LLASTE</dc:creator>
  <cp:lastModifiedBy>Maria Mitarea</cp:lastModifiedBy>
  <cp:revision>5</cp:revision>
  <dcterms:created xsi:type="dcterms:W3CDTF">2018-04-12T16:26:53Z</dcterms:created>
  <dcterms:modified xsi:type="dcterms:W3CDTF">2019-08-24T07:27:33Z</dcterms:modified>
</cp:coreProperties>
</file>