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20"/>
  </p:notesMasterIdLst>
  <p:sldIdLst>
    <p:sldId id="257" r:id="rId2"/>
    <p:sldId id="271" r:id="rId3"/>
    <p:sldId id="259" r:id="rId4"/>
    <p:sldId id="260" r:id="rId5"/>
    <p:sldId id="261" r:id="rId6"/>
    <p:sldId id="262" r:id="rId7"/>
    <p:sldId id="272" r:id="rId8"/>
    <p:sldId id="263" r:id="rId9"/>
    <p:sldId id="274" r:id="rId10"/>
    <p:sldId id="264" r:id="rId11"/>
    <p:sldId id="265" r:id="rId12"/>
    <p:sldId id="266" r:id="rId13"/>
    <p:sldId id="275" r:id="rId14"/>
    <p:sldId id="267" r:id="rId15"/>
    <p:sldId id="273" r:id="rId16"/>
    <p:sldId id="270" r:id="rId17"/>
    <p:sldId id="268" r:id="rId18"/>
    <p:sldId id="269" r:id="rId19"/>
  </p:sldIdLst>
  <p:sldSz cx="6408738" cy="4789488"/>
  <p:notesSz cx="6858000" cy="9144000"/>
  <p:defaultTextStyle>
    <a:defPPr>
      <a:defRPr lang="el-GR"/>
    </a:defPPr>
    <a:lvl1pPr marL="0" algn="l" defTabSz="650670" rtl="0" eaLnBrk="1" latinLnBrk="0" hangingPunct="1">
      <a:defRPr sz="1300" kern="1200">
        <a:solidFill>
          <a:schemeClr val="tx1"/>
        </a:solidFill>
        <a:latin typeface="+mn-lt"/>
        <a:ea typeface="+mn-ea"/>
        <a:cs typeface="+mn-cs"/>
      </a:defRPr>
    </a:lvl1pPr>
    <a:lvl2pPr marL="325335" algn="l" defTabSz="650670" rtl="0" eaLnBrk="1" latinLnBrk="0" hangingPunct="1">
      <a:defRPr sz="1300" kern="1200">
        <a:solidFill>
          <a:schemeClr val="tx1"/>
        </a:solidFill>
        <a:latin typeface="+mn-lt"/>
        <a:ea typeface="+mn-ea"/>
        <a:cs typeface="+mn-cs"/>
      </a:defRPr>
    </a:lvl2pPr>
    <a:lvl3pPr marL="650670" algn="l" defTabSz="650670" rtl="0" eaLnBrk="1" latinLnBrk="0" hangingPunct="1">
      <a:defRPr sz="1300" kern="1200">
        <a:solidFill>
          <a:schemeClr val="tx1"/>
        </a:solidFill>
        <a:latin typeface="+mn-lt"/>
        <a:ea typeface="+mn-ea"/>
        <a:cs typeface="+mn-cs"/>
      </a:defRPr>
    </a:lvl3pPr>
    <a:lvl4pPr marL="976005" algn="l" defTabSz="650670" rtl="0" eaLnBrk="1" latinLnBrk="0" hangingPunct="1">
      <a:defRPr sz="1300" kern="1200">
        <a:solidFill>
          <a:schemeClr val="tx1"/>
        </a:solidFill>
        <a:latin typeface="+mn-lt"/>
        <a:ea typeface="+mn-ea"/>
        <a:cs typeface="+mn-cs"/>
      </a:defRPr>
    </a:lvl4pPr>
    <a:lvl5pPr marL="1301339" algn="l" defTabSz="650670" rtl="0" eaLnBrk="1" latinLnBrk="0" hangingPunct="1">
      <a:defRPr sz="1300" kern="1200">
        <a:solidFill>
          <a:schemeClr val="tx1"/>
        </a:solidFill>
        <a:latin typeface="+mn-lt"/>
        <a:ea typeface="+mn-ea"/>
        <a:cs typeface="+mn-cs"/>
      </a:defRPr>
    </a:lvl5pPr>
    <a:lvl6pPr marL="1626675" algn="l" defTabSz="650670" rtl="0" eaLnBrk="1" latinLnBrk="0" hangingPunct="1">
      <a:defRPr sz="1300" kern="1200">
        <a:solidFill>
          <a:schemeClr val="tx1"/>
        </a:solidFill>
        <a:latin typeface="+mn-lt"/>
        <a:ea typeface="+mn-ea"/>
        <a:cs typeface="+mn-cs"/>
      </a:defRPr>
    </a:lvl6pPr>
    <a:lvl7pPr marL="1952010" algn="l" defTabSz="650670" rtl="0" eaLnBrk="1" latinLnBrk="0" hangingPunct="1">
      <a:defRPr sz="1300" kern="1200">
        <a:solidFill>
          <a:schemeClr val="tx1"/>
        </a:solidFill>
        <a:latin typeface="+mn-lt"/>
        <a:ea typeface="+mn-ea"/>
        <a:cs typeface="+mn-cs"/>
      </a:defRPr>
    </a:lvl7pPr>
    <a:lvl8pPr marL="2277344" algn="l" defTabSz="650670" rtl="0" eaLnBrk="1" latinLnBrk="0" hangingPunct="1">
      <a:defRPr sz="1300" kern="1200">
        <a:solidFill>
          <a:schemeClr val="tx1"/>
        </a:solidFill>
        <a:latin typeface="+mn-lt"/>
        <a:ea typeface="+mn-ea"/>
        <a:cs typeface="+mn-cs"/>
      </a:defRPr>
    </a:lvl8pPr>
    <a:lvl9pPr marL="2602680" algn="l" defTabSz="650670" rtl="0" eaLnBrk="1" latinLnBrk="0" hangingPunct="1">
      <a:defRPr sz="1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1380" y="-360"/>
      </p:cViewPr>
      <p:guideLst>
        <p:guide orient="horz" pos="1509"/>
        <p:guide pos="201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Φύλλο1!$B$1</c:f>
              <c:strCache>
                <c:ptCount val="1"/>
                <c:pt idx="0">
                  <c:v>Πωλήσεις</c:v>
                </c:pt>
              </c:strCache>
            </c:strRef>
          </c:tx>
          <c:cat>
            <c:strRef>
              <c:f>Φύλλο1!$A$2:$A$6</c:f>
              <c:strCache>
                <c:ptCount val="5"/>
                <c:pt idx="0">
                  <c:v>America</c:v>
                </c:pt>
                <c:pt idx="1">
                  <c:v>Asia</c:v>
                </c:pt>
                <c:pt idx="2">
                  <c:v>Oceania</c:v>
                </c:pt>
                <c:pt idx="3">
                  <c:v>Europe</c:v>
                </c:pt>
                <c:pt idx="4">
                  <c:v>Africa</c:v>
                </c:pt>
              </c:strCache>
            </c:strRef>
          </c:cat>
          <c:val>
            <c:numRef>
              <c:f>Φύλλο1!$B$2:$B$6</c:f>
              <c:numCache>
                <c:formatCode>0%</c:formatCode>
                <c:ptCount val="5"/>
                <c:pt idx="0">
                  <c:v>0.61000000000000065</c:v>
                </c:pt>
                <c:pt idx="1">
                  <c:v>1.0000000000000012E-2</c:v>
                </c:pt>
                <c:pt idx="2">
                  <c:v>0.13</c:v>
                </c:pt>
                <c:pt idx="3">
                  <c:v>0.23</c:v>
                </c:pt>
                <c:pt idx="4">
                  <c:v>1.0000000000000012E-2</c:v>
                </c:pt>
              </c:numCache>
            </c:numRef>
          </c:val>
        </c:ser>
      </c:pie3DChart>
    </c:plotArea>
    <c:legend>
      <c:legendPos val="r"/>
      <c:layout/>
    </c:legend>
    <c:plotVisOnly val="1"/>
  </c:chart>
  <c:txPr>
    <a:bodyPr/>
    <a:lstStyle/>
    <a:p>
      <a:pPr>
        <a:defRPr sz="1800"/>
      </a:pPr>
      <a:endParaRPr lang="el-G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588E5D-6EEB-4868-AA59-7C3D08961956}" type="datetimeFigureOut">
              <a:rPr lang="el-GR" smtClean="0"/>
              <a:pPr/>
              <a:t>5/1/2018</a:t>
            </a:fld>
            <a:endParaRPr lang="el-GR"/>
          </a:p>
        </p:txBody>
      </p:sp>
      <p:sp>
        <p:nvSpPr>
          <p:cNvPr id="4" name="3 - Θέση εικόνας διαφάνειας"/>
          <p:cNvSpPr>
            <a:spLocks noGrp="1" noRot="1" noChangeAspect="1"/>
          </p:cNvSpPr>
          <p:nvPr>
            <p:ph type="sldImg" idx="2"/>
          </p:nvPr>
        </p:nvSpPr>
        <p:spPr>
          <a:xfrm>
            <a:off x="1135063" y="685800"/>
            <a:ext cx="4587875"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41E59-DED8-4A84-8503-26765D102A6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18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0759986-B1F7-43EE-AB7D-F30F8A7ECFE0}"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441E59-DED8-4A84-8503-26765D102A68}"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3318788"/>
            <a:ext cx="6408738" cy="14756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65067" tIns="32533" rIns="65067" bIns="32533" anchor="t" compatLnSpc="1"/>
          <a:lstStyle/>
          <a:p>
            <a:endParaRPr kumimoji="0" lang="en-US"/>
          </a:p>
        </p:txBody>
      </p:sp>
      <p:sp>
        <p:nvSpPr>
          <p:cNvPr id="8" name="7 - Ελεύθερη σχεδίαση"/>
          <p:cNvSpPr>
            <a:spLocks/>
          </p:cNvSpPr>
          <p:nvPr/>
        </p:nvSpPr>
        <p:spPr bwMode="auto">
          <a:xfrm>
            <a:off x="4279170" y="0"/>
            <a:ext cx="2129569" cy="478948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65067" tIns="32533" rIns="65067" bIns="32533" anchor="t" compatLnSpc="1"/>
          <a:lstStyle/>
          <a:p>
            <a:endParaRPr kumimoji="0" lang="en-US"/>
          </a:p>
        </p:txBody>
      </p:sp>
      <p:sp>
        <p:nvSpPr>
          <p:cNvPr id="9" name="8 - Τίτλος"/>
          <p:cNvSpPr>
            <a:spLocks noGrp="1"/>
          </p:cNvSpPr>
          <p:nvPr>
            <p:ph type="ctrTitle"/>
          </p:nvPr>
        </p:nvSpPr>
        <p:spPr>
          <a:xfrm>
            <a:off x="300717" y="2330885"/>
            <a:ext cx="4541659" cy="1607139"/>
          </a:xfrm>
        </p:spPr>
        <p:txBody>
          <a:bodyPr rIns="32533"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303511" y="1078865"/>
            <a:ext cx="4541659" cy="1223980"/>
          </a:xfrm>
        </p:spPr>
        <p:txBody>
          <a:bodyPr tIns="0" rIns="32533" bIns="0" anchor="b">
            <a:normAutofit/>
          </a:bodyPr>
          <a:lstStyle>
            <a:lvl1pPr marL="0" indent="0" algn="r">
              <a:buNone/>
              <a:defRPr sz="1500">
                <a:solidFill>
                  <a:schemeClr val="tx1"/>
                </a:solidFill>
                <a:effectLst/>
              </a:defRPr>
            </a:lvl1pPr>
            <a:lvl2pPr marL="325335" indent="0" algn="ctr">
              <a:buNone/>
            </a:lvl2pPr>
            <a:lvl3pPr marL="650670" indent="0" algn="ctr">
              <a:buNone/>
            </a:lvl3pPr>
            <a:lvl4pPr marL="976005" indent="0" algn="ctr">
              <a:buNone/>
            </a:lvl4pPr>
            <a:lvl5pPr marL="1301339" indent="0" algn="ctr">
              <a:buNone/>
            </a:lvl5pPr>
            <a:lvl6pPr marL="1626675" indent="0" algn="ctr">
              <a:buNone/>
            </a:lvl6pPr>
            <a:lvl7pPr marL="1952010" indent="0" algn="ctr">
              <a:buNone/>
            </a:lvl7pPr>
            <a:lvl8pPr marL="2277344" indent="0" algn="ctr">
              <a:buNone/>
            </a:lvl8pPr>
            <a:lvl9pPr marL="260268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E8046C33-DAD3-4F9E-8021-BBA2FAC32AA6}" type="datetimeFigureOut">
              <a:rPr lang="el-GR" smtClean="0"/>
              <a:pPr/>
              <a:t>5/1/2018</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CAB8D894-1858-4C05-9792-42766FF9676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8046C33-DAD3-4F9E-8021-BBA2FAC32AA6}" type="datetimeFigureOut">
              <a:rPr lang="el-GR" smtClean="0"/>
              <a:pPr/>
              <a:t>5/1/2018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B8D894-1858-4C05-9792-42766FF9676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4646335" y="191803"/>
            <a:ext cx="1441966" cy="4086586"/>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320438" y="191803"/>
            <a:ext cx="4219085" cy="408658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8046C33-DAD3-4F9E-8021-BBA2FAC32AA6}" type="datetimeFigureOut">
              <a:rPr lang="el-GR" smtClean="0"/>
              <a:pPr/>
              <a:t>5/1/2018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B8D894-1858-4C05-9792-42766FF9676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8046C33-DAD3-4F9E-8021-BBA2FAC32AA6}" type="datetimeFigureOut">
              <a:rPr lang="el-GR" smtClean="0"/>
              <a:pPr/>
              <a:t>5/1/2018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B8D894-1858-4C05-9792-42766FF9676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3318788"/>
            <a:ext cx="6408738" cy="14756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65067" tIns="32533" rIns="65067" bIns="32533" anchor="t" compatLnSpc="1"/>
          <a:lstStyle/>
          <a:p>
            <a:endParaRPr kumimoji="0" lang="en-US"/>
          </a:p>
        </p:txBody>
      </p:sp>
      <p:sp>
        <p:nvSpPr>
          <p:cNvPr id="9" name="8 - Ελεύθερη σχεδίαση"/>
          <p:cNvSpPr>
            <a:spLocks/>
          </p:cNvSpPr>
          <p:nvPr/>
        </p:nvSpPr>
        <p:spPr bwMode="auto">
          <a:xfrm>
            <a:off x="4279170" y="0"/>
            <a:ext cx="2129569" cy="478948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65067" tIns="32533" rIns="65067" bIns="32533" anchor="t" compatLnSpc="1"/>
          <a:lstStyle/>
          <a:p>
            <a:endParaRPr kumimoji="0" lang="en-US"/>
          </a:p>
        </p:txBody>
      </p:sp>
      <p:sp>
        <p:nvSpPr>
          <p:cNvPr id="2" name="1 - Τίτλος"/>
          <p:cNvSpPr>
            <a:spLocks noGrp="1"/>
          </p:cNvSpPr>
          <p:nvPr>
            <p:ph type="title"/>
          </p:nvPr>
        </p:nvSpPr>
        <p:spPr>
          <a:xfrm>
            <a:off x="480655" y="2502881"/>
            <a:ext cx="4646335" cy="1275495"/>
          </a:xfrm>
        </p:spPr>
        <p:txBody>
          <a:bodyPr tIns="0" bIns="0" anchor="t"/>
          <a:lstStyle>
            <a:lvl1pPr algn="l">
              <a:buNone/>
              <a:defRPr sz="30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80655" y="1736033"/>
            <a:ext cx="4646335" cy="744953"/>
          </a:xfrm>
        </p:spPr>
        <p:txBody>
          <a:bodyPr lIns="32533" tIns="0" rIns="32533" bIns="0" anchor="b"/>
          <a:lstStyle>
            <a:lvl1pPr marL="0" indent="0" algn="l">
              <a:buNone/>
              <a:defRPr sz="1500">
                <a:solidFill>
                  <a:schemeClr val="tx1"/>
                </a:solidFill>
                <a:effectLst/>
              </a:defRPr>
            </a:lvl1pPr>
            <a:lvl2pPr>
              <a:buNone/>
              <a:defRPr sz="1300">
                <a:solidFill>
                  <a:schemeClr val="tx1">
                    <a:tint val="75000"/>
                  </a:schemeClr>
                </a:solidFill>
              </a:defRPr>
            </a:lvl2pPr>
            <a:lvl3pPr>
              <a:buNone/>
              <a:defRPr sz="1200">
                <a:solidFill>
                  <a:schemeClr val="tx1">
                    <a:tint val="75000"/>
                  </a:schemeClr>
                </a:solidFill>
              </a:defRPr>
            </a:lvl3pPr>
            <a:lvl4pPr>
              <a:buNone/>
              <a:defRPr sz="1000">
                <a:solidFill>
                  <a:schemeClr val="tx1">
                    <a:tint val="75000"/>
                  </a:schemeClr>
                </a:solidFill>
              </a:defRPr>
            </a:lvl4pPr>
            <a:lvl5pPr>
              <a:buNone/>
              <a:defRPr sz="10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8046C33-DAD3-4F9E-8021-BBA2FAC32AA6}" type="datetimeFigureOut">
              <a:rPr lang="el-GR" smtClean="0"/>
              <a:pPr/>
              <a:t>5/1/2018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AB8D894-1858-4C05-9792-42766FF9676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320438" y="191803"/>
            <a:ext cx="5233802" cy="798248"/>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320438" y="1117548"/>
            <a:ext cx="2563495" cy="3160841"/>
          </a:xfrm>
        </p:spPr>
        <p:txBody>
          <a:bodyPr/>
          <a:lstStyle>
            <a:lvl1pPr>
              <a:defRPr sz="1900"/>
            </a:lvl1pPr>
            <a:lvl2pPr>
              <a:defRPr sz="1600"/>
            </a:lvl2pPr>
            <a:lvl3pPr>
              <a:defRPr sz="1500"/>
            </a:lvl3pPr>
            <a:lvl4pPr>
              <a:defRPr sz="1300"/>
            </a:lvl4pPr>
            <a:lvl5pPr>
              <a:defRPr sz="13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2990745" y="1117548"/>
            <a:ext cx="2563495" cy="3160841"/>
          </a:xfrm>
        </p:spPr>
        <p:txBody>
          <a:bodyPr/>
          <a:lstStyle>
            <a:lvl1pPr>
              <a:defRPr sz="1900"/>
            </a:lvl1pPr>
            <a:lvl2pPr>
              <a:defRPr sz="1600"/>
            </a:lvl2pPr>
            <a:lvl3pPr>
              <a:defRPr sz="1500"/>
            </a:lvl3pPr>
            <a:lvl4pPr>
              <a:defRPr sz="1300"/>
            </a:lvl4pPr>
            <a:lvl5pPr>
              <a:defRPr sz="13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8046C33-DAD3-4F9E-8021-BBA2FAC32AA6}" type="datetimeFigureOut">
              <a:rPr lang="el-GR" smtClean="0"/>
              <a:pPr/>
              <a:t>5/1/2018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AB8D894-1858-4C05-9792-42766FF9676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20437" y="190693"/>
            <a:ext cx="5767864" cy="798248"/>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20437" y="3831593"/>
            <a:ext cx="2831640" cy="585381"/>
          </a:xfrm>
        </p:spPr>
        <p:txBody>
          <a:bodyPr anchor="t"/>
          <a:lstStyle>
            <a:lvl1pPr marL="0" indent="0">
              <a:buNone/>
              <a:defRPr sz="1700" b="1">
                <a:solidFill>
                  <a:schemeClr val="accent1"/>
                </a:solidFill>
              </a:defRPr>
            </a:lvl1pPr>
            <a:lvl2pPr>
              <a:buNone/>
              <a:defRPr sz="1500" b="1"/>
            </a:lvl2pPr>
            <a:lvl3pPr>
              <a:buNone/>
              <a:defRPr sz="1300" b="1"/>
            </a:lvl3pPr>
            <a:lvl4pPr>
              <a:buNone/>
              <a:defRPr sz="1200" b="1"/>
            </a:lvl4pPr>
            <a:lvl5pPr>
              <a:buNone/>
              <a:defRPr sz="12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3255553" y="3831593"/>
            <a:ext cx="2832751" cy="585381"/>
          </a:xfrm>
        </p:spPr>
        <p:txBody>
          <a:bodyPr anchor="t"/>
          <a:lstStyle>
            <a:lvl1pPr marL="0" indent="0">
              <a:buNone/>
              <a:defRPr sz="1700" b="1">
                <a:solidFill>
                  <a:schemeClr val="accent1"/>
                </a:solidFill>
              </a:defRPr>
            </a:lvl1pPr>
            <a:lvl2pPr>
              <a:buNone/>
              <a:defRPr sz="1500" b="1"/>
            </a:lvl2pPr>
            <a:lvl3pPr>
              <a:buNone/>
              <a:defRPr sz="1300" b="1"/>
            </a:lvl3pPr>
            <a:lvl4pPr>
              <a:buNone/>
              <a:defRPr sz="1200" b="1"/>
            </a:lvl4pPr>
            <a:lvl5pPr>
              <a:buNone/>
              <a:defRPr sz="12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20437" y="1059382"/>
            <a:ext cx="2831640" cy="2752847"/>
          </a:xfrm>
        </p:spPr>
        <p:txBody>
          <a:bodyPr/>
          <a:lstStyle>
            <a:lvl1pPr>
              <a:defRPr sz="1700"/>
            </a:lvl1pPr>
            <a:lvl2pPr>
              <a:defRPr sz="1500"/>
            </a:lvl2pPr>
            <a:lvl3pPr>
              <a:defRPr sz="1300"/>
            </a:lvl3pPr>
            <a:lvl4pPr>
              <a:defRPr sz="1200"/>
            </a:lvl4pPr>
            <a:lvl5pPr>
              <a:defRPr sz="12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3255553" y="1059382"/>
            <a:ext cx="2832751" cy="2752847"/>
          </a:xfrm>
        </p:spPr>
        <p:txBody>
          <a:bodyPr/>
          <a:lstStyle>
            <a:lvl1pPr>
              <a:defRPr sz="1700"/>
            </a:lvl1pPr>
            <a:lvl2pPr>
              <a:defRPr sz="1500"/>
            </a:lvl2pPr>
            <a:lvl3pPr>
              <a:defRPr sz="1300"/>
            </a:lvl3pPr>
            <a:lvl4pPr>
              <a:defRPr sz="1200"/>
            </a:lvl4pPr>
            <a:lvl5pPr>
              <a:defRPr sz="12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E8046C33-DAD3-4F9E-8021-BBA2FAC32AA6}" type="datetimeFigureOut">
              <a:rPr lang="el-GR" smtClean="0"/>
              <a:pPr/>
              <a:t>5/1/2018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AB8D894-1858-4C05-9792-42766FF9676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320437" y="191580"/>
            <a:ext cx="5235939" cy="798248"/>
          </a:xfrm>
        </p:spPr>
        <p:txBody>
          <a:bodyPr anchor="ctr"/>
          <a:lstStyle>
            <a:lvl1pPr algn="l">
              <a:defRPr sz="33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E8046C33-DAD3-4F9E-8021-BBA2FAC32AA6}" type="datetimeFigureOut">
              <a:rPr lang="el-GR" smtClean="0"/>
              <a:pPr/>
              <a:t>5/1/2018</a:t>
            </a:fld>
            <a:endParaRPr lang="el-GR"/>
          </a:p>
        </p:txBody>
      </p:sp>
      <p:sp>
        <p:nvSpPr>
          <p:cNvPr id="8" name="7 - Θέση αριθμού διαφάνειας"/>
          <p:cNvSpPr>
            <a:spLocks noGrp="1"/>
          </p:cNvSpPr>
          <p:nvPr>
            <p:ph type="sldNum" sz="quarter" idx="11"/>
          </p:nvPr>
        </p:nvSpPr>
        <p:spPr/>
        <p:txBody>
          <a:bodyPr/>
          <a:lstStyle/>
          <a:p>
            <a:fld id="{CAB8D894-1858-4C05-9792-42766FF9676D}"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8046C33-DAD3-4F9E-8021-BBA2FAC32AA6}" type="datetimeFigureOut">
              <a:rPr lang="el-GR" smtClean="0"/>
              <a:pPr/>
              <a:t>5/1/2018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AB8D894-1858-4C05-9792-42766FF9676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20437" y="827950"/>
            <a:ext cx="2243058" cy="509991"/>
          </a:xfrm>
        </p:spPr>
        <p:txBody>
          <a:bodyPr tIns="0" bIns="0" anchor="t"/>
          <a:lstStyle>
            <a:lvl1pPr algn="l">
              <a:buNone/>
              <a:defRPr sz="13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20437" y="149751"/>
            <a:ext cx="1922621" cy="638598"/>
          </a:xfrm>
        </p:spPr>
        <p:txBody>
          <a:bodyPr lIns="32533" tIns="0" rIns="32533" bIns="0" anchor="b"/>
          <a:lstStyle>
            <a:lvl1pPr marL="0" indent="0" algn="l">
              <a:buNone/>
              <a:defRPr sz="1000"/>
            </a:lvl1pPr>
            <a:lvl2pPr>
              <a:buNone/>
              <a:defRPr sz="900"/>
            </a:lvl2pPr>
            <a:lvl3pPr>
              <a:buNone/>
              <a:defRPr sz="700"/>
            </a:lvl3pPr>
            <a:lvl4pPr>
              <a:buNone/>
              <a:defRPr sz="700"/>
            </a:lvl4pPr>
            <a:lvl5pPr>
              <a:buNone/>
              <a:defRPr sz="7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20438" y="1383631"/>
            <a:ext cx="4966772" cy="2660827"/>
          </a:xfrm>
        </p:spPr>
        <p:txBody>
          <a:bodyPr/>
          <a:lstStyle>
            <a:lvl1pPr>
              <a:defRPr sz="2000"/>
            </a:lvl1pPr>
            <a:lvl2pPr>
              <a:defRPr sz="1700"/>
            </a:lvl2pPr>
            <a:lvl3pPr>
              <a:defRPr sz="1600"/>
            </a:lvl3pPr>
            <a:lvl4pPr>
              <a:defRPr sz="1500"/>
            </a:lvl4pPr>
            <a:lvl5pPr>
              <a:defRPr sz="15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E8046C33-DAD3-4F9E-8021-BBA2FAC32AA6}" type="datetimeFigureOut">
              <a:rPr lang="el-GR" smtClean="0"/>
              <a:pPr/>
              <a:t>5/1/2018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5716595" y="4485041"/>
            <a:ext cx="534062" cy="254996"/>
          </a:xfrm>
        </p:spPr>
        <p:txBody>
          <a:bodyPr/>
          <a:lstStyle/>
          <a:p>
            <a:fld id="{CAB8D894-1858-4C05-9792-42766FF9676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894537" y="1191233"/>
            <a:ext cx="2140359" cy="875635"/>
          </a:xfrm>
        </p:spPr>
        <p:txBody>
          <a:bodyPr anchor="b"/>
          <a:lstStyle>
            <a:lvl1pPr algn="l">
              <a:buNone/>
              <a:defRPr sz="16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746865" y="712283"/>
            <a:ext cx="2883932" cy="2873693"/>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2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94539" y="2094277"/>
            <a:ext cx="2140357" cy="1860121"/>
          </a:xfrm>
        </p:spPr>
        <p:txBody>
          <a:bodyPr lIns="32533" rIns="32533"/>
          <a:lstStyle>
            <a:lvl1pPr marL="0" indent="0">
              <a:buFontTx/>
              <a:buNone/>
              <a:defRPr sz="900"/>
            </a:lvl1pPr>
            <a:lvl2pPr>
              <a:buFontTx/>
              <a:buNone/>
              <a:defRPr sz="900"/>
            </a:lvl2pPr>
            <a:lvl3pPr>
              <a:buFontTx/>
              <a:buNone/>
              <a:defRPr sz="700"/>
            </a:lvl3pPr>
            <a:lvl4pPr>
              <a:buFontTx/>
              <a:buNone/>
              <a:defRPr sz="700"/>
            </a:lvl4pPr>
            <a:lvl5pPr>
              <a:buFontTx/>
              <a:buNone/>
              <a:defRPr sz="7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320437" y="4485041"/>
            <a:ext cx="1495373" cy="254996"/>
          </a:xfrm>
        </p:spPr>
        <p:txBody>
          <a:bodyPr/>
          <a:lstStyle/>
          <a:p>
            <a:fld id="{E8046C33-DAD3-4F9E-8021-BBA2FAC32AA6}" type="datetimeFigureOut">
              <a:rPr lang="el-GR" smtClean="0"/>
              <a:pPr/>
              <a:t>5/1/2018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AB8D894-1858-4C05-9792-42766FF9676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3318788"/>
            <a:ext cx="6408738" cy="1475650"/>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65067" tIns="32533" rIns="65067" bIns="32533" anchor="t" compatLnSpc="1"/>
          <a:lstStyle/>
          <a:p>
            <a:endParaRPr kumimoji="0" lang="en-US"/>
          </a:p>
        </p:txBody>
      </p:sp>
      <p:sp>
        <p:nvSpPr>
          <p:cNvPr id="16" name="15 - Ελεύθερη σχεδίαση"/>
          <p:cNvSpPr>
            <a:spLocks/>
          </p:cNvSpPr>
          <p:nvPr/>
        </p:nvSpPr>
        <p:spPr bwMode="auto">
          <a:xfrm>
            <a:off x="5126990" y="0"/>
            <a:ext cx="1281748" cy="478948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65067" tIns="32533" rIns="65067" bIns="32533" anchor="t" compatLnSpc="1"/>
          <a:lstStyle/>
          <a:p>
            <a:endParaRPr kumimoji="0" lang="en-US"/>
          </a:p>
        </p:txBody>
      </p:sp>
      <p:sp>
        <p:nvSpPr>
          <p:cNvPr id="9" name="8 - Θέση τίτλου"/>
          <p:cNvSpPr>
            <a:spLocks noGrp="1"/>
          </p:cNvSpPr>
          <p:nvPr>
            <p:ph type="title"/>
          </p:nvPr>
        </p:nvSpPr>
        <p:spPr>
          <a:xfrm>
            <a:off x="320438" y="191803"/>
            <a:ext cx="5233802" cy="798248"/>
          </a:xfrm>
          <a:prstGeom prst="rect">
            <a:avLst/>
          </a:prstGeom>
        </p:spPr>
        <p:txBody>
          <a:bodyPr vert="horz" lIns="32533" tIns="32533" rIns="32533" bIns="32533"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320438" y="1117548"/>
            <a:ext cx="5233802" cy="3160841"/>
          </a:xfrm>
          <a:prstGeom prst="rect">
            <a:avLst/>
          </a:prstGeom>
        </p:spPr>
        <p:txBody>
          <a:bodyPr vert="horz" lIns="65067" tIns="32533" rIns="65067" bIns="32533">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320437" y="4485041"/>
            <a:ext cx="1495373" cy="254996"/>
          </a:xfrm>
          <a:prstGeom prst="rect">
            <a:avLst/>
          </a:prstGeom>
        </p:spPr>
        <p:txBody>
          <a:bodyPr vert="horz" lIns="65067" tIns="32533" rIns="65067" bIns="0" anchor="b"/>
          <a:lstStyle>
            <a:lvl1pPr algn="l" eaLnBrk="1" latinLnBrk="0" hangingPunct="1">
              <a:defRPr kumimoji="0" sz="700">
                <a:solidFill>
                  <a:schemeClr val="tx2">
                    <a:shade val="50000"/>
                  </a:schemeClr>
                </a:solidFill>
              </a:defRPr>
            </a:lvl1pPr>
          </a:lstStyle>
          <a:p>
            <a:fld id="{E8046C33-DAD3-4F9E-8021-BBA2FAC32AA6}" type="datetimeFigureOut">
              <a:rPr lang="el-GR" smtClean="0"/>
              <a:pPr/>
              <a:t>5/1/2018</a:t>
            </a:fld>
            <a:endParaRPr lang="el-GR"/>
          </a:p>
        </p:txBody>
      </p:sp>
      <p:sp>
        <p:nvSpPr>
          <p:cNvPr id="22" name="21 - Θέση υποσέλιδου"/>
          <p:cNvSpPr>
            <a:spLocks noGrp="1"/>
          </p:cNvSpPr>
          <p:nvPr>
            <p:ph type="ftr" sz="quarter" idx="3"/>
          </p:nvPr>
        </p:nvSpPr>
        <p:spPr>
          <a:xfrm>
            <a:off x="2189652" y="4485041"/>
            <a:ext cx="2029434" cy="254996"/>
          </a:xfrm>
          <a:prstGeom prst="rect">
            <a:avLst/>
          </a:prstGeom>
        </p:spPr>
        <p:txBody>
          <a:bodyPr vert="horz" lIns="0" tIns="32533" rIns="0" bIns="0" anchor="b"/>
          <a:lstStyle>
            <a:lvl1pPr algn="ctr" eaLnBrk="1" latinLnBrk="0" hangingPunct="1">
              <a:defRPr kumimoji="0" sz="7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5714459" y="4485041"/>
            <a:ext cx="534062" cy="254996"/>
          </a:xfrm>
          <a:prstGeom prst="rect">
            <a:avLst/>
          </a:prstGeom>
        </p:spPr>
        <p:txBody>
          <a:bodyPr vert="horz" lIns="0" tIns="0" rIns="0" bIns="0" anchor="b"/>
          <a:lstStyle>
            <a:lvl1pPr algn="r" eaLnBrk="1" latinLnBrk="0" hangingPunct="1">
              <a:defRPr kumimoji="0" sz="700">
                <a:solidFill>
                  <a:schemeClr val="tx2">
                    <a:shade val="50000"/>
                  </a:schemeClr>
                </a:solidFill>
              </a:defRPr>
            </a:lvl1pPr>
          </a:lstStyle>
          <a:p>
            <a:fld id="{CAB8D894-1858-4C05-9792-42766FF9676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eaLnBrk="1" latinLnBrk="0" hangingPunct="1">
        <a:spcBef>
          <a:spcPct val="0"/>
        </a:spcBef>
        <a:buNone/>
        <a:defRPr kumimoji="0" sz="3300" kern="1200">
          <a:solidFill>
            <a:schemeClr val="tx1"/>
          </a:solidFill>
          <a:latin typeface="+mj-lt"/>
          <a:ea typeface="+mj-ea"/>
          <a:cs typeface="+mj-cs"/>
        </a:defRPr>
      </a:lvl1pPr>
    </p:titleStyle>
    <p:bodyStyle>
      <a:lvl1pPr marL="299309" indent="-273281" algn="l" rtl="0" eaLnBrk="1" latinLnBrk="0" hangingPunct="1">
        <a:spcBef>
          <a:spcPct val="20000"/>
        </a:spcBef>
        <a:buClr>
          <a:schemeClr val="accent1"/>
        </a:buClr>
        <a:buSzPct val="80000"/>
        <a:buFont typeface="Wingdings 2"/>
        <a:buChar char=""/>
        <a:defRPr kumimoji="0" sz="2000" kern="1200">
          <a:solidFill>
            <a:schemeClr val="tx1"/>
          </a:solidFill>
          <a:latin typeface="+mn-lt"/>
          <a:ea typeface="+mn-ea"/>
          <a:cs typeface="+mn-cs"/>
        </a:defRPr>
      </a:lvl1pPr>
      <a:lvl2pPr marL="514029" indent="-195200" algn="l" rtl="0" eaLnBrk="1" latinLnBrk="0" hangingPunct="1">
        <a:spcBef>
          <a:spcPct val="20000"/>
        </a:spcBef>
        <a:buClr>
          <a:schemeClr val="accent1"/>
        </a:buClr>
        <a:buSzPct val="90000"/>
        <a:buFont typeface="Wingdings 2"/>
        <a:buChar char=""/>
        <a:defRPr kumimoji="0" sz="1900" kern="1200">
          <a:solidFill>
            <a:schemeClr val="tx1"/>
          </a:solidFill>
          <a:latin typeface="+mn-lt"/>
          <a:ea typeface="+mn-ea"/>
          <a:cs typeface="+mn-cs"/>
        </a:defRPr>
      </a:lvl2pPr>
      <a:lvl3pPr marL="715737" indent="-182187" algn="l" rtl="0" eaLnBrk="1" latinLnBrk="0" hangingPunct="1">
        <a:spcBef>
          <a:spcPct val="20000"/>
        </a:spcBef>
        <a:buClr>
          <a:schemeClr val="accent2"/>
        </a:buClr>
        <a:buSzPct val="85000"/>
        <a:buFont typeface="Arial"/>
        <a:buChar char="○"/>
        <a:defRPr kumimoji="0" sz="1700" kern="1200">
          <a:solidFill>
            <a:schemeClr val="tx1"/>
          </a:solidFill>
          <a:latin typeface="+mn-lt"/>
          <a:ea typeface="+mn-ea"/>
          <a:cs typeface="+mn-cs"/>
        </a:defRPr>
      </a:lvl3pPr>
      <a:lvl4pPr marL="910937" indent="-169174" algn="l" rtl="0" eaLnBrk="1" latinLnBrk="0" hangingPunct="1">
        <a:spcBef>
          <a:spcPct val="20000"/>
        </a:spcBef>
        <a:buClr>
          <a:schemeClr val="accent3"/>
        </a:buClr>
        <a:buSzPct val="90000"/>
        <a:buFont typeface="Wingdings 2"/>
        <a:buChar char=""/>
        <a:defRPr kumimoji="0" sz="1500" kern="1200">
          <a:solidFill>
            <a:schemeClr val="tx1"/>
          </a:solidFill>
          <a:latin typeface="+mn-lt"/>
          <a:ea typeface="+mn-ea"/>
          <a:cs typeface="+mn-cs"/>
        </a:defRPr>
      </a:lvl4pPr>
      <a:lvl5pPr marL="1060592" indent="-130134" algn="l" rtl="0" eaLnBrk="1" latinLnBrk="0" hangingPunct="1">
        <a:spcBef>
          <a:spcPct val="20000"/>
        </a:spcBef>
        <a:buClr>
          <a:schemeClr val="accent4"/>
        </a:buClr>
        <a:buSzPct val="100000"/>
        <a:buFont typeface="Arial"/>
        <a:buChar char="-"/>
        <a:defRPr kumimoji="0" sz="1500" kern="1200">
          <a:solidFill>
            <a:schemeClr val="tx1"/>
          </a:solidFill>
          <a:latin typeface="+mn-lt"/>
          <a:ea typeface="+mn-ea"/>
          <a:cs typeface="+mn-cs"/>
        </a:defRPr>
      </a:lvl5pPr>
      <a:lvl6pPr marL="1210246" indent="-130134" algn="l" rtl="0" eaLnBrk="1" latinLnBrk="0" hangingPunct="1">
        <a:spcBef>
          <a:spcPct val="20000"/>
        </a:spcBef>
        <a:buClr>
          <a:schemeClr val="accent5"/>
        </a:buClr>
        <a:buFont typeface="Arial"/>
        <a:buChar char="-"/>
        <a:defRPr kumimoji="0" sz="1500" kern="1200" baseline="0">
          <a:solidFill>
            <a:schemeClr val="tx1"/>
          </a:solidFill>
          <a:latin typeface="+mn-lt"/>
          <a:ea typeface="+mn-ea"/>
          <a:cs typeface="+mn-cs"/>
        </a:defRPr>
      </a:lvl6pPr>
      <a:lvl7pPr marL="1366407" indent="-130134" algn="l" rtl="0" eaLnBrk="1" latinLnBrk="0" hangingPunct="1">
        <a:spcBef>
          <a:spcPct val="20000"/>
        </a:spcBef>
        <a:buClr>
          <a:schemeClr val="accent6"/>
        </a:buClr>
        <a:buSzPct val="100000"/>
        <a:buFont typeface="Arial"/>
        <a:buChar char="•"/>
        <a:defRPr kumimoji="0" sz="1300" kern="1200" baseline="0">
          <a:solidFill>
            <a:schemeClr val="tx1"/>
          </a:solidFill>
          <a:latin typeface="+mn-lt"/>
          <a:ea typeface="+mn-ea"/>
          <a:cs typeface="+mn-cs"/>
        </a:defRPr>
      </a:lvl7pPr>
      <a:lvl8pPr marL="1522567" indent="-130134" algn="l" rtl="0" eaLnBrk="1" latinLnBrk="0" hangingPunct="1">
        <a:spcBef>
          <a:spcPct val="20000"/>
        </a:spcBef>
        <a:buClr>
          <a:schemeClr val="accent6"/>
        </a:buClr>
        <a:buFont typeface="Arial"/>
        <a:buChar char="▪"/>
        <a:defRPr kumimoji="0" sz="1200" kern="1200">
          <a:solidFill>
            <a:schemeClr val="tx1"/>
          </a:solidFill>
          <a:latin typeface="+mn-lt"/>
          <a:ea typeface="+mn-ea"/>
          <a:cs typeface="+mn-cs"/>
        </a:defRPr>
      </a:lvl8pPr>
      <a:lvl9pPr marL="1659208" indent="-130134" algn="l" rtl="0" eaLnBrk="1" latinLnBrk="0" hangingPunct="1">
        <a:spcBef>
          <a:spcPct val="20000"/>
        </a:spcBef>
        <a:buClr>
          <a:schemeClr val="accent6"/>
        </a:buClr>
        <a:buFont typeface="Arial"/>
        <a:buChar char="•"/>
        <a:defRPr kumimoji="0" sz="1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25335" algn="l" rtl="0" eaLnBrk="1" latinLnBrk="0" hangingPunct="1">
        <a:defRPr kumimoji="0" kern="1200">
          <a:solidFill>
            <a:schemeClr val="tx1"/>
          </a:solidFill>
          <a:latin typeface="+mn-lt"/>
          <a:ea typeface="+mn-ea"/>
          <a:cs typeface="+mn-cs"/>
        </a:defRPr>
      </a:lvl2pPr>
      <a:lvl3pPr marL="650670" algn="l" rtl="0" eaLnBrk="1" latinLnBrk="0" hangingPunct="1">
        <a:defRPr kumimoji="0" kern="1200">
          <a:solidFill>
            <a:schemeClr val="tx1"/>
          </a:solidFill>
          <a:latin typeface="+mn-lt"/>
          <a:ea typeface="+mn-ea"/>
          <a:cs typeface="+mn-cs"/>
        </a:defRPr>
      </a:lvl3pPr>
      <a:lvl4pPr marL="976005" algn="l" rtl="0" eaLnBrk="1" latinLnBrk="0" hangingPunct="1">
        <a:defRPr kumimoji="0" kern="1200">
          <a:solidFill>
            <a:schemeClr val="tx1"/>
          </a:solidFill>
          <a:latin typeface="+mn-lt"/>
          <a:ea typeface="+mn-ea"/>
          <a:cs typeface="+mn-cs"/>
        </a:defRPr>
      </a:lvl4pPr>
      <a:lvl5pPr marL="1301339" algn="l" rtl="0" eaLnBrk="1" latinLnBrk="0" hangingPunct="1">
        <a:defRPr kumimoji="0" kern="1200">
          <a:solidFill>
            <a:schemeClr val="tx1"/>
          </a:solidFill>
          <a:latin typeface="+mn-lt"/>
          <a:ea typeface="+mn-ea"/>
          <a:cs typeface="+mn-cs"/>
        </a:defRPr>
      </a:lvl5pPr>
      <a:lvl6pPr marL="1626675" algn="l" rtl="0" eaLnBrk="1" latinLnBrk="0" hangingPunct="1">
        <a:defRPr kumimoji="0" kern="1200">
          <a:solidFill>
            <a:schemeClr val="tx1"/>
          </a:solidFill>
          <a:latin typeface="+mn-lt"/>
          <a:ea typeface="+mn-ea"/>
          <a:cs typeface="+mn-cs"/>
        </a:defRPr>
      </a:lvl6pPr>
      <a:lvl7pPr marL="1952010" algn="l" rtl="0" eaLnBrk="1" latinLnBrk="0" hangingPunct="1">
        <a:defRPr kumimoji="0" kern="1200">
          <a:solidFill>
            <a:schemeClr val="tx1"/>
          </a:solidFill>
          <a:latin typeface="+mn-lt"/>
          <a:ea typeface="+mn-ea"/>
          <a:cs typeface="+mn-cs"/>
        </a:defRPr>
      </a:lvl7pPr>
      <a:lvl8pPr marL="2277344" algn="l" rtl="0" eaLnBrk="1" latinLnBrk="0" hangingPunct="1">
        <a:defRPr kumimoji="0" kern="1200">
          <a:solidFill>
            <a:schemeClr val="tx1"/>
          </a:solidFill>
          <a:latin typeface="+mn-lt"/>
          <a:ea typeface="+mn-ea"/>
          <a:cs typeface="+mn-cs"/>
        </a:defRPr>
      </a:lvl8pPr>
      <a:lvl9pPr marL="26026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file:///C:\Users\MARIA%20MIT\Music\Interview%20with%20a%20migrant.wmv"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gif"/><Relationship Id="rId7"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file:///C:\Users\MARIA%20MIT\Music\Brides%20(english%20subtitles)1.wmv"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489725" y="2751934"/>
            <a:ext cx="5633261" cy="86421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lnSpc>
                <a:spcPct val="110000"/>
              </a:lnSpc>
              <a:spcBef>
                <a:spcPct val="20000"/>
              </a:spcBef>
            </a:pPr>
            <a:r>
              <a:rPr lang="en-US" sz="4800" b="1" dirty="0" smtClean="0">
                <a:solidFill>
                  <a:srgbClr val="0066FF"/>
                </a:solidFill>
                <a:latin typeface="Calibri" pitchFamily="34" charset="0"/>
                <a:ea typeface="宋体" pitchFamily="2" charset="-122"/>
              </a:rPr>
              <a:t>Greece : 1950 - 2000 </a:t>
            </a:r>
            <a:endParaRPr lang="el-GR" sz="4800" b="1" dirty="0">
              <a:solidFill>
                <a:srgbClr val="0066FF"/>
              </a:solidFill>
              <a:latin typeface="Calibri" pitchFamily="34" charset="0"/>
              <a:ea typeface="宋体" pitchFamily="2" charset="-122"/>
            </a:endParaRPr>
          </a:p>
        </p:txBody>
      </p:sp>
      <p:sp>
        <p:nvSpPr>
          <p:cNvPr id="7" name="6 - Ορθογώνιο"/>
          <p:cNvSpPr/>
          <p:nvPr/>
        </p:nvSpPr>
        <p:spPr>
          <a:xfrm>
            <a:off x="489725" y="251604"/>
            <a:ext cx="5633261" cy="18088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lnSpc>
                <a:spcPct val="110000"/>
              </a:lnSpc>
              <a:spcBef>
                <a:spcPct val="20000"/>
              </a:spcBef>
            </a:pPr>
            <a:r>
              <a:rPr lang="en-US" sz="5200" b="1" u="sng" dirty="0" smtClean="0">
                <a:solidFill>
                  <a:srgbClr val="0070C0"/>
                </a:solidFill>
                <a:latin typeface="Calibri" pitchFamily="34" charset="0"/>
              </a:rPr>
              <a:t>MIGRATION IN THE  PAST</a:t>
            </a:r>
            <a:endParaRPr lang="el-GR" sz="5200" b="1" dirty="0">
              <a:solidFill>
                <a:srgbClr val="0070C0"/>
              </a:solidFill>
              <a:latin typeface="Calibri" pitchFamily="34" charset="0"/>
              <a:ea typeface="宋体" pitchFamily="2" charset="-122"/>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Γράφημα"/>
          <p:cNvGraphicFramePr/>
          <p:nvPr/>
        </p:nvGraphicFramePr>
        <p:xfrm>
          <a:off x="1116137" y="1242616"/>
          <a:ext cx="4272492" cy="2848328"/>
        </p:xfrm>
        <a:graphic>
          <a:graphicData uri="http://schemas.openxmlformats.org/drawingml/2006/chart">
            <c:chart xmlns:c="http://schemas.openxmlformats.org/drawingml/2006/chart" xmlns:r="http://schemas.openxmlformats.org/officeDocument/2006/relationships" r:id="rId3"/>
          </a:graphicData>
        </a:graphic>
      </p:graphicFrame>
      <p:sp>
        <p:nvSpPr>
          <p:cNvPr id="4" name="3 - TextBox"/>
          <p:cNvSpPr txBox="1"/>
          <p:nvPr/>
        </p:nvSpPr>
        <p:spPr>
          <a:xfrm>
            <a:off x="540073" y="306512"/>
            <a:ext cx="5472608" cy="400110"/>
          </a:xfrm>
          <a:prstGeom prst="rect">
            <a:avLst/>
          </a:prstGeom>
          <a:noFill/>
        </p:spPr>
        <p:txBody>
          <a:bodyPr wrap="square" rtlCol="0">
            <a:spAutoFit/>
          </a:bodyPr>
          <a:lstStyle/>
          <a:p>
            <a:r>
              <a:rPr lang="en-US" sz="2000" b="1" u="sng" dirty="0" smtClean="0">
                <a:latin typeface="Bell MT" pitchFamily="18" charset="0"/>
              </a:rPr>
              <a:t>Geographic Allocation of Greek immigrants </a:t>
            </a:r>
            <a:endParaRPr lang="el-GR" sz="2000" b="1" u="sng" dirty="0"/>
          </a:p>
        </p:txBody>
      </p:sp>
      <p:sp>
        <p:nvSpPr>
          <p:cNvPr id="5" name="4 - TextBox"/>
          <p:cNvSpPr txBox="1"/>
          <p:nvPr/>
        </p:nvSpPr>
        <p:spPr>
          <a:xfrm>
            <a:off x="2772321" y="2322736"/>
            <a:ext cx="648072" cy="292388"/>
          </a:xfrm>
          <a:prstGeom prst="rect">
            <a:avLst/>
          </a:prstGeom>
          <a:solidFill>
            <a:schemeClr val="accent1"/>
          </a:solidFill>
          <a:ln>
            <a:solidFill>
              <a:schemeClr val="accent1"/>
            </a:solidFill>
          </a:ln>
        </p:spPr>
        <p:txBody>
          <a:bodyPr wrap="square" rtlCol="0">
            <a:spAutoFit/>
          </a:bodyPr>
          <a:lstStyle/>
          <a:p>
            <a:r>
              <a:rPr lang="en-US" dirty="0" smtClean="0"/>
              <a:t>61%</a:t>
            </a:r>
            <a:endParaRPr lang="el-GR" dirty="0"/>
          </a:p>
        </p:txBody>
      </p:sp>
      <p:sp>
        <p:nvSpPr>
          <p:cNvPr id="6" name="5 - TextBox"/>
          <p:cNvSpPr txBox="1"/>
          <p:nvPr/>
        </p:nvSpPr>
        <p:spPr>
          <a:xfrm>
            <a:off x="1404169" y="2394744"/>
            <a:ext cx="576064" cy="292388"/>
          </a:xfrm>
          <a:prstGeom prst="rect">
            <a:avLst/>
          </a:prstGeom>
          <a:noFill/>
        </p:spPr>
        <p:txBody>
          <a:bodyPr wrap="square" rtlCol="0">
            <a:spAutoFit/>
          </a:bodyPr>
          <a:lstStyle/>
          <a:p>
            <a:r>
              <a:rPr lang="en-US" dirty="0" smtClean="0"/>
              <a:t>13%</a:t>
            </a:r>
            <a:endParaRPr lang="el-GR" dirty="0"/>
          </a:p>
        </p:txBody>
      </p:sp>
      <p:sp>
        <p:nvSpPr>
          <p:cNvPr id="7" name="6 - TextBox"/>
          <p:cNvSpPr txBox="1"/>
          <p:nvPr/>
        </p:nvSpPr>
        <p:spPr>
          <a:xfrm>
            <a:off x="1764209" y="1962696"/>
            <a:ext cx="576064" cy="292388"/>
          </a:xfrm>
          <a:prstGeom prst="rect">
            <a:avLst/>
          </a:prstGeom>
          <a:noFill/>
        </p:spPr>
        <p:txBody>
          <a:bodyPr wrap="square" rtlCol="0">
            <a:spAutoFit/>
          </a:bodyPr>
          <a:lstStyle/>
          <a:p>
            <a:r>
              <a:rPr lang="en-US" dirty="0" smtClean="0"/>
              <a:t>23%</a:t>
            </a:r>
            <a:endParaRPr lang="el-GR" dirty="0"/>
          </a:p>
        </p:txBody>
      </p:sp>
      <p:sp>
        <p:nvSpPr>
          <p:cNvPr id="8" name="7 - TextBox"/>
          <p:cNvSpPr txBox="1"/>
          <p:nvPr/>
        </p:nvSpPr>
        <p:spPr>
          <a:xfrm>
            <a:off x="1332161" y="3114824"/>
            <a:ext cx="504056" cy="292388"/>
          </a:xfrm>
          <a:prstGeom prst="rect">
            <a:avLst/>
          </a:prstGeom>
          <a:noFill/>
        </p:spPr>
        <p:txBody>
          <a:bodyPr wrap="square" rtlCol="0">
            <a:spAutoFit/>
          </a:bodyPr>
          <a:lstStyle/>
          <a:p>
            <a:r>
              <a:rPr lang="en-US" dirty="0" smtClean="0"/>
              <a:t>1%</a:t>
            </a:r>
            <a:endParaRPr lang="el-GR" dirty="0"/>
          </a:p>
        </p:txBody>
      </p:sp>
      <p:sp>
        <p:nvSpPr>
          <p:cNvPr id="9" name="8 - TextBox"/>
          <p:cNvSpPr txBox="1"/>
          <p:nvPr/>
        </p:nvSpPr>
        <p:spPr>
          <a:xfrm>
            <a:off x="2484289" y="1530648"/>
            <a:ext cx="432048" cy="292388"/>
          </a:xfrm>
          <a:prstGeom prst="rect">
            <a:avLst/>
          </a:prstGeom>
          <a:noFill/>
        </p:spPr>
        <p:txBody>
          <a:bodyPr wrap="square" rtlCol="0">
            <a:spAutoFit/>
          </a:bodyPr>
          <a:lstStyle/>
          <a:p>
            <a:r>
              <a:rPr lang="en-US" dirty="0" smtClean="0"/>
              <a:t>1%</a:t>
            </a:r>
            <a:endParaRPr lang="el-GR"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32535" y="108728"/>
            <a:ext cx="6156697" cy="400110"/>
          </a:xfrm>
          <a:prstGeom prst="rect">
            <a:avLst/>
          </a:prstGeom>
          <a:noFill/>
        </p:spPr>
        <p:txBody>
          <a:bodyPr wrap="square" rtlCol="0">
            <a:spAutoFit/>
          </a:bodyPr>
          <a:lstStyle/>
          <a:p>
            <a:r>
              <a:rPr lang="en-US" sz="2000" dirty="0" smtClean="0">
                <a:latin typeface="Book Antiqua" pitchFamily="18" charset="0"/>
              </a:rPr>
              <a:t> </a:t>
            </a:r>
            <a:r>
              <a:rPr lang="en-US" sz="2000" i="1" dirty="0" smtClean="0">
                <a:latin typeface="Arial Unicode MS" pitchFamily="34" charset="-128"/>
                <a:ea typeface="Arial Unicode MS" pitchFamily="34" charset="-128"/>
                <a:cs typeface="Arial Unicode MS" pitchFamily="34" charset="-128"/>
              </a:rPr>
              <a:t>Situations Greek people faced in their new countries</a:t>
            </a:r>
            <a:endParaRPr lang="el-GR" sz="2000" i="1" dirty="0">
              <a:latin typeface="Arial Unicode MS" pitchFamily="34" charset="-128"/>
              <a:ea typeface="Arial Unicode MS" pitchFamily="34" charset="-128"/>
              <a:cs typeface="Arial Unicode MS" pitchFamily="34" charset="-128"/>
            </a:endParaRPr>
          </a:p>
        </p:txBody>
      </p:sp>
      <p:sp>
        <p:nvSpPr>
          <p:cNvPr id="3" name="2 - TextBox"/>
          <p:cNvSpPr txBox="1"/>
          <p:nvPr/>
        </p:nvSpPr>
        <p:spPr>
          <a:xfrm>
            <a:off x="275411" y="537356"/>
            <a:ext cx="5616624" cy="3046988"/>
          </a:xfrm>
          <a:prstGeom prst="rect">
            <a:avLst/>
          </a:prstGeom>
          <a:noFill/>
        </p:spPr>
        <p:txBody>
          <a:bodyPr wrap="square" rtlCol="0">
            <a:spAutoFit/>
          </a:bodyPr>
          <a:lstStyle/>
          <a:p>
            <a:r>
              <a:rPr lang="en-US" sz="1600" dirty="0" smtClean="0"/>
              <a:t>  In America, Australia, Germany and the other countries that accepted Greek immigrants during the period of crisis, immigrants were usually accused of criminal and illegal actions and disobedience to the law which was not true. But, Greek people, in search of work and safety, easily accepted the new situation.  As the years passed, Greek people adjusted to their new life and were assimilated into their new country. Many kept their traditions and beliefs and 			                    sometimes helped  to </a:t>
            </a:r>
          </a:p>
          <a:p>
            <a:r>
              <a:rPr lang="en-US" sz="1600" dirty="0" smtClean="0"/>
              <a:t>                                                       incorporate them into                                 				          the culture of the new         </a:t>
            </a:r>
          </a:p>
          <a:p>
            <a:r>
              <a:rPr lang="en-US" sz="1600" dirty="0" smtClean="0"/>
              <a:t>                                                        country</a:t>
            </a:r>
            <a:endParaRPr lang="el-GR" sz="1600" dirty="0"/>
          </a:p>
        </p:txBody>
      </p:sp>
      <p:pic>
        <p:nvPicPr>
          <p:cNvPr id="5" name="4 - Εικόνα" descr="Steerage_Deck_SS_Pennland_1893.jpg"/>
          <p:cNvPicPr>
            <a:picLocks noChangeAspect="1"/>
          </p:cNvPicPr>
          <p:nvPr/>
        </p:nvPicPr>
        <p:blipFill>
          <a:blip r:embed="rId3" cstate="print"/>
          <a:stretch>
            <a:fillRect/>
          </a:stretch>
        </p:blipFill>
        <p:spPr>
          <a:xfrm>
            <a:off x="418287" y="2609058"/>
            <a:ext cx="3071833" cy="2000264"/>
          </a:xfrm>
          <a:prstGeom prst="rect">
            <a:avLst/>
          </a:prstGeom>
        </p:spPr>
      </p:pic>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84089" y="162496"/>
            <a:ext cx="5040560" cy="461665"/>
          </a:xfrm>
          <a:prstGeom prst="rect">
            <a:avLst/>
          </a:prstGeom>
          <a:noFill/>
        </p:spPr>
        <p:txBody>
          <a:bodyPr wrap="square" rtlCol="0">
            <a:spAutoFit/>
          </a:bodyPr>
          <a:lstStyle/>
          <a:p>
            <a:r>
              <a:rPr lang="en-US" sz="2000" dirty="0" smtClean="0">
                <a:latin typeface="Bookman Old Style" pitchFamily="18" charset="0"/>
              </a:rPr>
              <a:t>         </a:t>
            </a:r>
            <a:r>
              <a:rPr lang="en-US" sz="2400" u="sng" dirty="0" smtClean="0">
                <a:latin typeface="Bookman Old Style" pitchFamily="18" charset="0"/>
              </a:rPr>
              <a:t>Immigrants’ testimonies</a:t>
            </a:r>
            <a:endParaRPr lang="el-GR" sz="2400" u="sng" dirty="0">
              <a:latin typeface="Bookman Old Style" pitchFamily="18" charset="0"/>
            </a:endParaRPr>
          </a:p>
        </p:txBody>
      </p:sp>
      <p:sp>
        <p:nvSpPr>
          <p:cNvPr id="3074" name="AutoShape 2" descr="https://mail.google.com/mail/u/0/?ui=2&amp;ik=1a3394aae9&amp;view=fimg&amp;th=15fb173a9b860d71&amp;attid=0.1.1&amp;disp=emb&amp;attbid=ANGjdJ_wyhQ9xsvpgDOL4nsh0xwaV4nVhOSZOmdc6m8kJzSiB3QFXR5LaNPyvjyxqCgmXaDLyHzDASOraQ3RpbxefVr1HTOghx3ap3tBztMErh28jnXCNTVNiZVJaLA&amp;sz=w616-h820&amp;ats=1510512603415&amp;rm=15fb173a9b860d71&amp;zw&amp;atsh=1"/>
          <p:cNvSpPr>
            <a:spLocks noChangeAspect="1" noChangeArrowheads="1"/>
          </p:cNvSpPr>
          <p:nvPr/>
        </p:nvSpPr>
        <p:spPr bwMode="auto">
          <a:xfrm>
            <a:off x="155575" y="-144463"/>
            <a:ext cx="301625" cy="3016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 name="3 - Εικόνα" descr="20171111_201541.jpg"/>
          <p:cNvPicPr>
            <a:picLocks noChangeAspect="1"/>
          </p:cNvPicPr>
          <p:nvPr/>
        </p:nvPicPr>
        <p:blipFill>
          <a:blip r:embed="rId3" cstate="print"/>
          <a:srcRect r="-231"/>
          <a:stretch>
            <a:fillRect/>
          </a:stretch>
        </p:blipFill>
        <p:spPr>
          <a:xfrm>
            <a:off x="108025" y="786786"/>
            <a:ext cx="2808312" cy="3735801"/>
          </a:xfrm>
          <a:prstGeom prst="rect">
            <a:avLst/>
          </a:prstGeom>
        </p:spPr>
      </p:pic>
      <p:cxnSp>
        <p:nvCxnSpPr>
          <p:cNvPr id="6" name="5 - Ευθύγραμμο βέλος σύνδεσης"/>
          <p:cNvCxnSpPr/>
          <p:nvPr/>
        </p:nvCxnSpPr>
        <p:spPr>
          <a:xfrm>
            <a:off x="2988345" y="261076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3276377" y="738560"/>
            <a:ext cx="3132361" cy="3893374"/>
          </a:xfrm>
          <a:prstGeom prst="rect">
            <a:avLst/>
          </a:prstGeom>
          <a:noFill/>
        </p:spPr>
        <p:txBody>
          <a:bodyPr wrap="square" rtlCol="0">
            <a:spAutoFit/>
          </a:bodyPr>
          <a:lstStyle/>
          <a:p>
            <a:r>
              <a:rPr lang="en-US" dirty="0" smtClean="0"/>
              <a:t>                      New York, 25/6/1978</a:t>
            </a:r>
          </a:p>
          <a:p>
            <a:r>
              <a:rPr lang="en-US" dirty="0" smtClean="0"/>
              <a:t>Dear parents, brothers, and sisters,</a:t>
            </a:r>
          </a:p>
          <a:p>
            <a:r>
              <a:rPr lang="en-US" dirty="0" smtClean="0"/>
              <a:t>   At this moment that I’m writing to you, I’m well and I hope the same for you. I’m home and I’m resting now . I had a difficult day at work. Things here, are not good. There is a lot of work and a little rest. I’m  having a hard time because I don’t know the language here. I want you to know that I miss you so much. I am going to work hard to raise some money and return to you.</a:t>
            </a:r>
          </a:p>
          <a:p>
            <a:r>
              <a:rPr lang="en-US" dirty="0" smtClean="0"/>
              <a:t>   I want you to write me how my brothers, my friends and relatives are doing. I think about you all the time. I’m looking forward to hearing about you.</a:t>
            </a:r>
          </a:p>
          <a:p>
            <a:r>
              <a:rPr lang="en-US" dirty="0" smtClean="0"/>
              <a:t>   I’m sending kisses to all of you, I love you. Your son and brother, Giannis.</a:t>
            </a:r>
          </a:p>
          <a:p>
            <a:endParaRPr lang="en-US" dirty="0" smtClean="0"/>
          </a:p>
        </p:txBody>
      </p:sp>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terview with a migrant.wmv">
            <a:hlinkClick r:id="" action="ppaction://media"/>
          </p:cNvPr>
          <p:cNvPicPr>
            <a:picLocks noRot="1" noChangeAspect="1"/>
          </p:cNvPicPr>
          <p:nvPr>
            <a:videoFile r:link="rId1"/>
          </p:nvPr>
        </p:nvPicPr>
        <p:blipFill>
          <a:blip r:embed="rId4"/>
          <a:stretch>
            <a:fillRect/>
          </a:stretch>
        </p:blipFill>
        <p:spPr>
          <a:xfrm>
            <a:off x="-3652838" y="-2747963"/>
            <a:ext cx="13716001" cy="10287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7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20171112_212529(0).jpg"/>
          <p:cNvPicPr>
            <a:picLocks noChangeAspect="1"/>
          </p:cNvPicPr>
          <p:nvPr/>
        </p:nvPicPr>
        <p:blipFill>
          <a:blip r:embed="rId3" cstate="print"/>
          <a:srcRect l="5761" t="29625" b="39956"/>
          <a:stretch>
            <a:fillRect/>
          </a:stretch>
        </p:blipFill>
        <p:spPr>
          <a:xfrm>
            <a:off x="756097" y="1674664"/>
            <a:ext cx="4832310" cy="2079745"/>
          </a:xfrm>
          <a:prstGeom prst="rect">
            <a:avLst/>
          </a:prstGeom>
        </p:spPr>
      </p:pic>
      <p:sp>
        <p:nvSpPr>
          <p:cNvPr id="3" name="2 - TextBox"/>
          <p:cNvSpPr txBox="1"/>
          <p:nvPr/>
        </p:nvSpPr>
        <p:spPr>
          <a:xfrm>
            <a:off x="756097" y="666552"/>
            <a:ext cx="5040560" cy="646331"/>
          </a:xfrm>
          <a:prstGeom prst="rect">
            <a:avLst/>
          </a:prstGeom>
          <a:noFill/>
        </p:spPr>
        <p:txBody>
          <a:bodyPr wrap="square" rtlCol="0">
            <a:spAutoFit/>
          </a:bodyPr>
          <a:lstStyle/>
          <a:p>
            <a:r>
              <a:rPr lang="en-US" sz="1800" dirty="0" smtClean="0">
                <a:latin typeface="Bookman Old Style" pitchFamily="18" charset="0"/>
              </a:rPr>
              <a:t> Characteristic description of a Greek woman worker in Netherlands in 1960 </a:t>
            </a:r>
            <a:endParaRPr lang="el-GR" sz="1800" dirty="0">
              <a:latin typeface="Bookman Old Style" pitchFamily="18" charset="0"/>
            </a:endParaRPr>
          </a:p>
        </p:txBody>
      </p:sp>
    </p:spTree>
  </p:cSld>
  <p:clrMapOvr>
    <a:masterClrMapping/>
  </p:clrMapOvr>
  <p:transition>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46849" y="1037422"/>
            <a:ext cx="5847574" cy="1938992"/>
          </a:xfrm>
          <a:prstGeom prst="rect">
            <a:avLst/>
          </a:prstGeom>
          <a:solidFill>
            <a:schemeClr val="tx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589A"/>
                </a:solidFill>
                <a:effectLst/>
                <a:latin typeface="Calibri" pitchFamily="34" charset="0"/>
                <a:ea typeface="Times New Roman" pitchFamily="18" charset="0"/>
                <a:cs typeface="Times New Roman" pitchFamily="18" charset="0"/>
              </a:rPr>
              <a:t>"When I came to work at Philips, my  eyes were really sharp! And because I had such great eyes, the boss assigned all the fine work to me, I never moved to another post. For ten years I sat, bending over those little shiny parts and choosing them. There were two of us . If we made together 15,000 pieces a day, I made the 11,000. So you understand! The other woman changed posts quickly, but they left me there. Many times I asked them to give me another job, because I was tired of doing the same thing over and over again. But the boss told me. No, we won’t change you under any circumstances. You make 11,000 pieces. You are our best worker. And when I last saw him and told him I was almost blind in both eyes, he told me. Really what are you saying girl?</a:t>
            </a:r>
            <a:r>
              <a:rPr kumimoji="0" lang="en-US" sz="1200" b="1" i="0" u="none" strike="noStrike" cap="none" normalizeH="0" dirty="0" smtClean="0">
                <a:ln>
                  <a:noFill/>
                </a:ln>
                <a:solidFill>
                  <a:srgbClr val="00589A"/>
                </a:solidFill>
                <a:effectLst/>
                <a:latin typeface="Calibri" pitchFamily="34" charset="0"/>
                <a:ea typeface="Times New Roman" pitchFamily="18" charset="0"/>
                <a:cs typeface="Times New Roman" pitchFamily="18" charset="0"/>
              </a:rPr>
              <a:t>  </a:t>
            </a:r>
            <a:r>
              <a:rPr kumimoji="0" lang="en-US" sz="1200" b="1" i="0" u="none" strike="noStrike" cap="none" normalizeH="0" baseline="0" dirty="0" smtClean="0">
                <a:ln>
                  <a:noFill/>
                </a:ln>
                <a:solidFill>
                  <a:srgbClr val="00589A"/>
                </a:solidFill>
                <a:effectLst/>
                <a:latin typeface="Calibri" pitchFamily="34" charset="0"/>
                <a:ea typeface="Times New Roman" pitchFamily="18" charset="0"/>
                <a:cs typeface="Times New Roman" pitchFamily="18" charset="0"/>
              </a:rPr>
              <a:t>I did not expect to lose such a great worker ... "</a:t>
            </a:r>
            <a:endParaRPr kumimoji="0" lang="en-US" sz="1800" b="1" i="0" u="none" strike="noStrike" cap="none" normalizeH="0" baseline="0" dirty="0" smtClean="0">
              <a:ln>
                <a:noFill/>
              </a:ln>
              <a:solidFill>
                <a:srgbClr val="00589A"/>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20193" y="234504"/>
            <a:ext cx="3960440" cy="369332"/>
          </a:xfrm>
          <a:prstGeom prst="rect">
            <a:avLst/>
          </a:prstGeom>
          <a:noFill/>
        </p:spPr>
        <p:txBody>
          <a:bodyPr wrap="square" rtlCol="0">
            <a:spAutoFit/>
          </a:bodyPr>
          <a:lstStyle/>
          <a:p>
            <a:r>
              <a:rPr lang="en-US" sz="1800" u="sng" dirty="0" smtClean="0">
                <a:latin typeface="Book Antiqua" pitchFamily="18" charset="0"/>
              </a:rPr>
              <a:t>Famous Greek immigrants</a:t>
            </a:r>
            <a:endParaRPr lang="el-GR" sz="1800" u="sng" dirty="0">
              <a:latin typeface="Book Antiqua" pitchFamily="18" charset="0"/>
            </a:endParaRPr>
          </a:p>
        </p:txBody>
      </p:sp>
      <p:sp>
        <p:nvSpPr>
          <p:cNvPr id="3" name="2 - TextBox"/>
          <p:cNvSpPr txBox="1"/>
          <p:nvPr/>
        </p:nvSpPr>
        <p:spPr>
          <a:xfrm>
            <a:off x="396057" y="882576"/>
            <a:ext cx="2520280" cy="307777"/>
          </a:xfrm>
          <a:prstGeom prst="rect">
            <a:avLst/>
          </a:prstGeom>
          <a:noFill/>
        </p:spPr>
        <p:txBody>
          <a:bodyPr wrap="square" rtlCol="0">
            <a:spAutoFit/>
          </a:bodyPr>
          <a:lstStyle/>
          <a:p>
            <a:r>
              <a:rPr lang="en-US" sz="1400" dirty="0" smtClean="0"/>
              <a:t>Melina Merkouri </a:t>
            </a:r>
            <a:endParaRPr lang="el-GR" sz="1400" dirty="0"/>
          </a:p>
        </p:txBody>
      </p:sp>
      <p:sp>
        <p:nvSpPr>
          <p:cNvPr id="4" name="3 - TextBox"/>
          <p:cNvSpPr txBox="1"/>
          <p:nvPr/>
        </p:nvSpPr>
        <p:spPr>
          <a:xfrm>
            <a:off x="396057" y="1746672"/>
            <a:ext cx="2520280" cy="307777"/>
          </a:xfrm>
          <a:prstGeom prst="rect">
            <a:avLst/>
          </a:prstGeom>
          <a:noFill/>
        </p:spPr>
        <p:txBody>
          <a:bodyPr wrap="square" rtlCol="0">
            <a:spAutoFit/>
          </a:bodyPr>
          <a:lstStyle/>
          <a:p>
            <a:r>
              <a:rPr lang="en-US" sz="1400" dirty="0" smtClean="0"/>
              <a:t>Anastasios Stathopoulos </a:t>
            </a:r>
            <a:endParaRPr lang="el-GR" sz="1400" dirty="0"/>
          </a:p>
        </p:txBody>
      </p:sp>
      <p:sp>
        <p:nvSpPr>
          <p:cNvPr id="5" name="4 - TextBox"/>
          <p:cNvSpPr txBox="1"/>
          <p:nvPr/>
        </p:nvSpPr>
        <p:spPr>
          <a:xfrm>
            <a:off x="396057" y="2610768"/>
            <a:ext cx="2088232" cy="307777"/>
          </a:xfrm>
          <a:prstGeom prst="rect">
            <a:avLst/>
          </a:prstGeom>
          <a:noFill/>
        </p:spPr>
        <p:txBody>
          <a:bodyPr wrap="square" rtlCol="0">
            <a:spAutoFit/>
          </a:bodyPr>
          <a:lstStyle/>
          <a:p>
            <a:r>
              <a:rPr lang="en-US" sz="1400" dirty="0" smtClean="0"/>
              <a:t>Cornelius Kastoriadis</a:t>
            </a:r>
            <a:endParaRPr lang="el-GR" sz="1400" dirty="0"/>
          </a:p>
        </p:txBody>
      </p:sp>
      <p:sp>
        <p:nvSpPr>
          <p:cNvPr id="6" name="5 - TextBox"/>
          <p:cNvSpPr txBox="1"/>
          <p:nvPr/>
        </p:nvSpPr>
        <p:spPr>
          <a:xfrm>
            <a:off x="396057" y="3546872"/>
            <a:ext cx="2016224" cy="307777"/>
          </a:xfrm>
          <a:prstGeom prst="rect">
            <a:avLst/>
          </a:prstGeom>
          <a:noFill/>
        </p:spPr>
        <p:txBody>
          <a:bodyPr wrap="square" rtlCol="0">
            <a:spAutoFit/>
          </a:bodyPr>
          <a:lstStyle/>
          <a:p>
            <a:r>
              <a:rPr lang="en-US" sz="1400" dirty="0" smtClean="0"/>
              <a:t>Eleni Glykatzi-Arveler</a:t>
            </a:r>
            <a:endParaRPr lang="el-GR" sz="1400" dirty="0"/>
          </a:p>
        </p:txBody>
      </p:sp>
      <p:sp>
        <p:nvSpPr>
          <p:cNvPr id="7" name="6 - Έλλειψη"/>
          <p:cNvSpPr/>
          <p:nvPr/>
        </p:nvSpPr>
        <p:spPr>
          <a:xfrm>
            <a:off x="324049" y="10265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Έλλειψη"/>
          <p:cNvSpPr/>
          <p:nvPr/>
        </p:nvSpPr>
        <p:spPr>
          <a:xfrm>
            <a:off x="324049" y="36188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324049" y="275478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Έλλειψη"/>
          <p:cNvSpPr/>
          <p:nvPr/>
        </p:nvSpPr>
        <p:spPr>
          <a:xfrm>
            <a:off x="324049" y="189068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340273" y="162496"/>
            <a:ext cx="1800200" cy="461665"/>
          </a:xfrm>
          <a:prstGeom prst="rect">
            <a:avLst/>
          </a:prstGeom>
          <a:noFill/>
        </p:spPr>
        <p:txBody>
          <a:bodyPr wrap="square" rtlCol="0">
            <a:spAutoFit/>
          </a:bodyPr>
          <a:lstStyle/>
          <a:p>
            <a:r>
              <a:rPr lang="en-US" sz="2400" u="sng" dirty="0" smtClean="0">
                <a:latin typeface="Bookman Old Style" pitchFamily="18" charset="0"/>
              </a:rPr>
              <a:t>Pictures</a:t>
            </a:r>
            <a:endParaRPr lang="el-GR" sz="2400" u="sng" dirty="0">
              <a:latin typeface="Bookman Old Style" pitchFamily="18" charset="0"/>
            </a:endParaRPr>
          </a:p>
        </p:txBody>
      </p:sp>
      <p:pic>
        <p:nvPicPr>
          <p:cNvPr id="6" name="5 - Εικόνα" descr="metanastes3.jpg"/>
          <p:cNvPicPr>
            <a:picLocks noChangeAspect="1"/>
          </p:cNvPicPr>
          <p:nvPr/>
        </p:nvPicPr>
        <p:blipFill>
          <a:blip r:embed="rId3" cstate="print"/>
          <a:stretch>
            <a:fillRect/>
          </a:stretch>
        </p:blipFill>
        <p:spPr>
          <a:xfrm>
            <a:off x="527070" y="882576"/>
            <a:ext cx="2317259" cy="1584176"/>
          </a:xfrm>
          <a:prstGeom prst="rect">
            <a:avLst/>
          </a:prstGeom>
        </p:spPr>
      </p:pic>
      <p:pic>
        <p:nvPicPr>
          <p:cNvPr id="7" name="6 - Εικόνα" descr="metanastes2.jpg"/>
          <p:cNvPicPr>
            <a:picLocks noChangeAspect="1"/>
          </p:cNvPicPr>
          <p:nvPr/>
        </p:nvPicPr>
        <p:blipFill>
          <a:blip r:embed="rId4" cstate="print"/>
          <a:stretch>
            <a:fillRect/>
          </a:stretch>
        </p:blipFill>
        <p:spPr>
          <a:xfrm>
            <a:off x="252041" y="2610768"/>
            <a:ext cx="2672227" cy="1872208"/>
          </a:xfrm>
          <a:prstGeom prst="rect">
            <a:avLst/>
          </a:prstGeom>
        </p:spPr>
      </p:pic>
      <p:pic>
        <p:nvPicPr>
          <p:cNvPr id="8" name="7 - Εικόνα" descr="images.jpg"/>
          <p:cNvPicPr>
            <a:picLocks noChangeAspect="1"/>
          </p:cNvPicPr>
          <p:nvPr/>
        </p:nvPicPr>
        <p:blipFill>
          <a:blip r:embed="rId5" cstate="print"/>
          <a:stretch>
            <a:fillRect/>
          </a:stretch>
        </p:blipFill>
        <p:spPr>
          <a:xfrm>
            <a:off x="3132361" y="2466752"/>
            <a:ext cx="3007222" cy="2026845"/>
          </a:xfrm>
          <a:prstGeom prst="rect">
            <a:avLst/>
          </a:prstGeom>
        </p:spPr>
      </p:pic>
      <p:pic>
        <p:nvPicPr>
          <p:cNvPr id="9" name="8 - Εικόνα" descr="ellines-metanastes-1950.jpg"/>
          <p:cNvPicPr>
            <a:picLocks noChangeAspect="1"/>
          </p:cNvPicPr>
          <p:nvPr/>
        </p:nvPicPr>
        <p:blipFill>
          <a:blip r:embed="rId6" cstate="print"/>
          <a:stretch>
            <a:fillRect/>
          </a:stretch>
        </p:blipFill>
        <p:spPr>
          <a:xfrm>
            <a:off x="2988345" y="882576"/>
            <a:ext cx="2376264" cy="1485165"/>
          </a:xfrm>
          <a:prstGeom prst="rect">
            <a:avLst/>
          </a:prstGeom>
        </p:spPr>
      </p:pic>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1116137" y="2178720"/>
            <a:ext cx="4104456" cy="523220"/>
          </a:xfrm>
          <a:prstGeom prst="rect">
            <a:avLst/>
          </a:prstGeom>
          <a:noFill/>
        </p:spPr>
        <p:txBody>
          <a:bodyPr wrap="square" rtlCol="0">
            <a:spAutoFit/>
          </a:bodyPr>
          <a:lstStyle/>
          <a:p>
            <a:r>
              <a:rPr lang="en-US" sz="2800" dirty="0" smtClean="0">
                <a:latin typeface="Bell MT" pitchFamily="18" charset="0"/>
              </a:rPr>
              <a:t>       Thank you very much!</a:t>
            </a:r>
            <a:endParaRPr lang="el-GR" sz="2800" dirty="0"/>
          </a:p>
        </p:txBody>
      </p:sp>
      <p:sp>
        <p:nvSpPr>
          <p:cNvPr id="4" name="3 - Ορθογώνιο"/>
          <p:cNvSpPr/>
          <p:nvPr/>
        </p:nvSpPr>
        <p:spPr>
          <a:xfrm>
            <a:off x="756097" y="738560"/>
            <a:ext cx="5112568" cy="523220"/>
          </a:xfrm>
          <a:prstGeom prst="rect">
            <a:avLst/>
          </a:prstGeom>
        </p:spPr>
        <p:txBody>
          <a:bodyPr wrap="square">
            <a:spAutoFit/>
          </a:bodyPr>
          <a:lstStyle/>
          <a:p>
            <a:r>
              <a:rPr lang="en-US" sz="2800" dirty="0" smtClean="0">
                <a:solidFill>
                  <a:prstClr val="white"/>
                </a:solidFill>
                <a:latin typeface="Bell MT" pitchFamily="18" charset="0"/>
              </a:rPr>
              <a:t>~End of presentation~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344" name="Group 8"/>
          <p:cNvGraphicFramePr>
            <a:graphicFrameLocks noGrp="1"/>
          </p:cNvGraphicFramePr>
          <p:nvPr/>
        </p:nvGraphicFramePr>
        <p:xfrm>
          <a:off x="4646335" y="1490063"/>
          <a:ext cx="1441966" cy="404446"/>
        </p:xfrm>
        <a:graphic>
          <a:graphicData uri="http://schemas.openxmlformats.org/drawingml/2006/table">
            <a:tbl>
              <a:tblPr/>
              <a:tblGrid>
                <a:gridCol w="1441966"/>
              </a:tblGrid>
              <a:tr h="4044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1100" b="1" i="0" kern="1200" dirty="0" smtClean="0">
                          <a:solidFill>
                            <a:srgbClr val="FFFF00"/>
                          </a:solidFill>
                          <a:latin typeface="+mn-lt"/>
                          <a:ea typeface="+mn-ea"/>
                          <a:cs typeface="+mn-cs"/>
                        </a:rPr>
                        <a:t>Colegiul Economic Buzău</a:t>
                      </a:r>
                      <a:r>
                        <a:rPr kumimoji="0" lang="it-IT" altLang="zh-CN" sz="1100" b="1" i="0" u="none" strike="noStrike" cap="none" normalizeH="0" baseline="0" dirty="0" smtClean="0">
                          <a:ln>
                            <a:noFill/>
                          </a:ln>
                          <a:solidFill>
                            <a:srgbClr val="FFFF00"/>
                          </a:solidFill>
                          <a:effectLst/>
                          <a:latin typeface="Trebuchet MS" pitchFamily="34" charset="0"/>
                          <a:ea typeface="宋体" pitchFamily="2" charset="-122"/>
                          <a:cs typeface="Times New Roman" pitchFamily="18" charset="0"/>
                        </a:rPr>
                        <a:t> , Romania</a:t>
                      </a:r>
                    </a:p>
                  </a:txBody>
                  <a:tcPr marL="64087" marR="64087" marT="31930" marB="31930"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4356" name="Group 20"/>
          <p:cNvGraphicFramePr>
            <a:graphicFrameLocks noGrp="1"/>
          </p:cNvGraphicFramePr>
          <p:nvPr/>
        </p:nvGraphicFramePr>
        <p:xfrm>
          <a:off x="1602185" y="372516"/>
          <a:ext cx="1869215" cy="574739"/>
        </p:xfrm>
        <a:graphic>
          <a:graphicData uri="http://schemas.openxmlformats.org/drawingml/2006/table">
            <a:tbl>
              <a:tblPr/>
              <a:tblGrid>
                <a:gridCol w="1869215"/>
              </a:tblGrid>
              <a:tr h="574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100" b="1" i="0" kern="1200" dirty="0" smtClean="0">
                          <a:solidFill>
                            <a:srgbClr val="00C800"/>
                          </a:solidFill>
                          <a:latin typeface="Trebuchet MS" pitchFamily="34" charset="0"/>
                          <a:ea typeface="+mn-ea"/>
                          <a:cs typeface="+mn-cs"/>
                        </a:rPr>
                        <a:t>Gymnasium </a:t>
                      </a:r>
                      <a:r>
                        <a:rPr lang="en-GB" sz="1100" b="1" i="0" kern="1200" dirty="0" err="1" smtClean="0">
                          <a:solidFill>
                            <a:srgbClr val="00C800"/>
                          </a:solidFill>
                          <a:latin typeface="Trebuchet MS" pitchFamily="34" charset="0"/>
                          <a:ea typeface="+mn-ea"/>
                          <a:cs typeface="+mn-cs"/>
                        </a:rPr>
                        <a:t>Neue</a:t>
                      </a:r>
                      <a:r>
                        <a:rPr lang="en-GB" sz="1100" b="1" i="0" kern="1200" dirty="0" smtClean="0">
                          <a:solidFill>
                            <a:srgbClr val="00C800"/>
                          </a:solidFill>
                          <a:latin typeface="Trebuchet MS" pitchFamily="34" charset="0"/>
                          <a:ea typeface="+mn-ea"/>
                          <a:cs typeface="+mn-cs"/>
                        </a:rPr>
                        <a:t> </a:t>
                      </a:r>
                      <a:r>
                        <a:rPr lang="en-GB" sz="1100" b="1" i="0" kern="1200" dirty="0" err="1" smtClean="0">
                          <a:solidFill>
                            <a:srgbClr val="00C800"/>
                          </a:solidFill>
                          <a:latin typeface="Trebuchet MS" pitchFamily="34" charset="0"/>
                          <a:ea typeface="+mn-ea"/>
                          <a:cs typeface="+mn-cs"/>
                        </a:rPr>
                        <a:t>Oberschule</a:t>
                      </a:r>
                      <a:r>
                        <a:rPr lang="en-GB" sz="1100" b="1" i="0" kern="1200" dirty="0" smtClean="0">
                          <a:solidFill>
                            <a:srgbClr val="00C800"/>
                          </a:solidFill>
                          <a:latin typeface="Trebuchet MS" pitchFamily="34" charset="0"/>
                          <a:ea typeface="+mn-ea"/>
                          <a:cs typeface="+mn-cs"/>
                        </a:rPr>
                        <a:t> , </a:t>
                      </a:r>
                      <a:r>
                        <a:rPr lang="en-GB" sz="1100" b="1" i="0" kern="1200" dirty="0" err="1" smtClean="0">
                          <a:solidFill>
                            <a:srgbClr val="00C800"/>
                          </a:solidFill>
                          <a:latin typeface="Trebuchet MS" pitchFamily="34" charset="0"/>
                          <a:ea typeface="+mn-ea"/>
                          <a:cs typeface="+mn-cs"/>
                        </a:rPr>
                        <a:t>Braunschweig</a:t>
                      </a:r>
                      <a:r>
                        <a:rPr lang="en-GB" sz="1100" b="1" i="0" kern="1200" dirty="0" smtClean="0">
                          <a:solidFill>
                            <a:srgbClr val="00C800"/>
                          </a:solidFill>
                          <a:latin typeface="Trebuchet MS" pitchFamily="34" charset="0"/>
                          <a:ea typeface="+mn-ea"/>
                          <a:cs typeface="+mn-cs"/>
                        </a:rPr>
                        <a:t>,</a:t>
                      </a:r>
                      <a:r>
                        <a:rPr kumimoji="0" lang="it-IT" altLang="zh-CN" sz="1100" b="1" i="0" u="none" strike="noStrike" cap="none" normalizeH="0" baseline="0" dirty="0" smtClean="0">
                          <a:ln>
                            <a:noFill/>
                          </a:ln>
                          <a:solidFill>
                            <a:srgbClr val="00C800"/>
                          </a:solidFill>
                          <a:effectLst/>
                          <a:latin typeface="Trebuchet MS" pitchFamily="34" charset="0"/>
                          <a:ea typeface="宋体" pitchFamily="2" charset="-122"/>
                          <a:cs typeface="Times New Roman" pitchFamily="18" charset="0"/>
                        </a:rPr>
                        <a:t>Germany</a:t>
                      </a:r>
                    </a:p>
                  </a:txBody>
                  <a:tcPr marL="64087" marR="64087" marT="31930" marB="31930"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4362" name="Group 26"/>
          <p:cNvGraphicFramePr>
            <a:graphicFrameLocks noGrp="1"/>
          </p:cNvGraphicFramePr>
          <p:nvPr/>
        </p:nvGraphicFramePr>
        <p:xfrm>
          <a:off x="1655591" y="2607610"/>
          <a:ext cx="1708997" cy="404446"/>
        </p:xfrm>
        <a:graphic>
          <a:graphicData uri="http://schemas.openxmlformats.org/drawingml/2006/table">
            <a:tbl>
              <a:tblPr/>
              <a:tblGrid>
                <a:gridCol w="1708997"/>
              </a:tblGrid>
              <a:tr h="40444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zh-CN" sz="1100" b="1" i="0" u="none" strike="noStrike" cap="none" normalizeH="0" baseline="0" dirty="0" smtClean="0">
                          <a:ln>
                            <a:noFill/>
                          </a:ln>
                          <a:solidFill>
                            <a:srgbClr val="FF3300"/>
                          </a:solidFill>
                          <a:effectLst/>
                          <a:latin typeface="Trebuchet MS" pitchFamily="34" charset="0"/>
                          <a:ea typeface="宋体" pitchFamily="2" charset="-122"/>
                          <a:cs typeface="Times New Roman" pitchFamily="18" charset="0"/>
                        </a:rPr>
                        <a:t>IES Luis Seoane, Pontevedra, Spain</a:t>
                      </a:r>
                    </a:p>
                  </a:txBody>
                  <a:tcPr marL="64087" marR="64087" marT="31930" marB="31930" horzOverflow="overflow">
                    <a:lnL cap="flat">
                      <a:noFill/>
                    </a:lnL>
                    <a:lnR cap="flat">
                      <a:noFill/>
                    </a:lnR>
                    <a:lnT cap="flat">
                      <a:noFill/>
                    </a:lnT>
                    <a:lnB cap="flat">
                      <a:noFill/>
                    </a:lnB>
                    <a:lnTlToBr>
                      <a:noFill/>
                    </a:lnTlToBr>
                    <a:lnBlToTr>
                      <a:noFill/>
                    </a:lnBlToTr>
                    <a:noFill/>
                  </a:tcPr>
                </a:tc>
              </a:tr>
            </a:tbl>
          </a:graphicData>
        </a:graphic>
      </p:graphicFrame>
      <p:sp>
        <p:nvSpPr>
          <p:cNvPr id="14374" name="Rectangle 38"/>
          <p:cNvSpPr>
            <a:spLocks noChangeArrowheads="1"/>
          </p:cNvSpPr>
          <p:nvPr/>
        </p:nvSpPr>
        <p:spPr bwMode="auto">
          <a:xfrm>
            <a:off x="1708997" y="1490063"/>
            <a:ext cx="1495372" cy="523095"/>
          </a:xfrm>
          <a:prstGeom prst="rect">
            <a:avLst/>
          </a:prstGeom>
          <a:noFill/>
          <a:ln w="9525">
            <a:noFill/>
            <a:miter lim="800000"/>
            <a:headEnd/>
            <a:tailEnd/>
          </a:ln>
          <a:effectLst/>
        </p:spPr>
        <p:txBody>
          <a:bodyPr lIns="12596" tIns="7558" rIns="12596" bIns="7558" anchor="ctr">
            <a:spAutoFit/>
          </a:bodyPr>
          <a:lstStyle/>
          <a:p>
            <a:pPr eaLnBrk="0" hangingPunct="0"/>
            <a:r>
              <a:rPr lang="en-US" altLang="zh-CN" sz="1100" b="1" dirty="0" smtClean="0">
                <a:solidFill>
                  <a:srgbClr val="00B0F0"/>
                </a:solidFill>
                <a:latin typeface="Trebuchet MS" pitchFamily="34" charset="0"/>
                <a:ea typeface="宋体" pitchFamily="2" charset="-122"/>
              </a:rPr>
              <a:t>EBI Francisco Ferreira Drummond, Terceira Portugal</a:t>
            </a:r>
            <a:r>
              <a:rPr lang="el-GR" altLang="zh-CN" sz="1100" b="1" dirty="0" smtClean="0">
                <a:solidFill>
                  <a:srgbClr val="00B0F0"/>
                </a:solidFill>
                <a:latin typeface="Trebuchet MS" pitchFamily="34" charset="0"/>
              </a:rPr>
              <a:t> </a:t>
            </a:r>
            <a:endParaRPr lang="el-GR" altLang="zh-CN" sz="1100" b="1" dirty="0">
              <a:solidFill>
                <a:srgbClr val="00B0F0"/>
              </a:solidFill>
              <a:latin typeface="Trebuchet MS" pitchFamily="34" charset="0"/>
            </a:endParaRPr>
          </a:p>
        </p:txBody>
      </p:sp>
      <p:graphicFrame>
        <p:nvGraphicFramePr>
          <p:cNvPr id="14382" name="Group 46"/>
          <p:cNvGraphicFramePr>
            <a:graphicFrameLocks noGrp="1"/>
          </p:cNvGraphicFramePr>
          <p:nvPr/>
        </p:nvGraphicFramePr>
        <p:xfrm>
          <a:off x="4539523" y="372516"/>
          <a:ext cx="1495372" cy="574739"/>
        </p:xfrm>
        <a:graphic>
          <a:graphicData uri="http://schemas.openxmlformats.org/drawingml/2006/table">
            <a:tbl>
              <a:tblPr/>
              <a:tblGrid>
                <a:gridCol w="1495372"/>
              </a:tblGrid>
              <a:tr h="5747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zh-CN" sz="1100" b="1" i="0" u="none" strike="noStrike" cap="none" normalizeH="0" baseline="0" dirty="0" smtClean="0">
                          <a:ln>
                            <a:noFill/>
                          </a:ln>
                          <a:solidFill>
                            <a:srgbClr val="3399FF"/>
                          </a:solidFill>
                          <a:effectLst/>
                          <a:latin typeface="Trebuchet MS" pitchFamily="34" charset="0"/>
                          <a:ea typeface="宋体" pitchFamily="2" charset="-122"/>
                          <a:cs typeface="Times New Roman" pitchFamily="18" charset="0"/>
                        </a:rPr>
                        <a:t>3rd Gymnasio of Kalamata Kalamata, Greece</a:t>
                      </a:r>
                    </a:p>
                  </a:txBody>
                  <a:tcPr marL="64087" marR="64087" marT="31930" marB="31930" horzOverflow="overflow">
                    <a:lnL cap="flat">
                      <a:noFill/>
                    </a:lnL>
                    <a:lnR cap="flat">
                      <a:noFill/>
                    </a:lnR>
                    <a:lnT cap="flat">
                      <a:noFill/>
                    </a:lnT>
                    <a:lnB cap="flat">
                      <a:noFill/>
                    </a:lnB>
                    <a:lnTlToBr>
                      <a:noFill/>
                    </a:lnTlToBr>
                    <a:lnBlToTr>
                      <a:noFill/>
                    </a:lnBlToTr>
                    <a:noFill/>
                  </a:tcPr>
                </a:tc>
              </a:tr>
            </a:tbl>
          </a:graphicData>
        </a:graphic>
      </p:graphicFrame>
      <p:pic>
        <p:nvPicPr>
          <p:cNvPr id="1027" name="Picture 3" descr="E:\Οι εικόνες μου\Animation Factory Essential Collection 3 Vol 11\animations\flags\nations_g_to_n\german_state_fa_lb.gif"/>
          <p:cNvPicPr>
            <a:picLocks noChangeAspect="1" noChangeArrowheads="1" noCrop="1"/>
          </p:cNvPicPr>
          <p:nvPr/>
        </p:nvPicPr>
        <p:blipFill>
          <a:blip r:embed="rId3"/>
          <a:srcRect/>
          <a:stretch>
            <a:fillRect/>
          </a:stretch>
        </p:blipFill>
        <p:spPr bwMode="auto">
          <a:xfrm>
            <a:off x="427249" y="319300"/>
            <a:ext cx="1041420" cy="791596"/>
          </a:xfrm>
          <a:prstGeom prst="rect">
            <a:avLst/>
          </a:prstGeom>
          <a:noFill/>
        </p:spPr>
      </p:pic>
      <p:pic>
        <p:nvPicPr>
          <p:cNvPr id="1028" name="Picture 4" descr="E:\Οι εικόνες μου\Animation Factory Essential Collection 3 Vol 11\animations\flags\nations_g_to_n\greece_fa_lb.gif"/>
          <p:cNvPicPr>
            <a:picLocks noChangeAspect="1" noChangeArrowheads="1" noCrop="1"/>
          </p:cNvPicPr>
          <p:nvPr/>
        </p:nvPicPr>
        <p:blipFill>
          <a:blip r:embed="rId4"/>
          <a:srcRect/>
          <a:stretch>
            <a:fillRect/>
          </a:stretch>
        </p:blipFill>
        <p:spPr bwMode="auto">
          <a:xfrm>
            <a:off x="3578212" y="319300"/>
            <a:ext cx="1041420" cy="791596"/>
          </a:xfrm>
          <a:prstGeom prst="rect">
            <a:avLst/>
          </a:prstGeom>
          <a:noFill/>
        </p:spPr>
      </p:pic>
      <p:pic>
        <p:nvPicPr>
          <p:cNvPr id="1029" name="Picture 5" descr="E:\Οι εικόνες μου\Animation Factory Essential Collection 3 Vol 11\animations\flags\nations_o_to_z\portugal_fa_lb.gif"/>
          <p:cNvPicPr>
            <a:picLocks noChangeAspect="1" noChangeArrowheads="1" noCrop="1"/>
          </p:cNvPicPr>
          <p:nvPr/>
        </p:nvPicPr>
        <p:blipFill>
          <a:blip r:embed="rId5"/>
          <a:srcRect/>
          <a:stretch>
            <a:fillRect/>
          </a:stretch>
        </p:blipFill>
        <p:spPr bwMode="auto">
          <a:xfrm>
            <a:off x="694280" y="1543280"/>
            <a:ext cx="1041420" cy="791596"/>
          </a:xfrm>
          <a:prstGeom prst="rect">
            <a:avLst/>
          </a:prstGeom>
          <a:noFill/>
        </p:spPr>
      </p:pic>
      <p:pic>
        <p:nvPicPr>
          <p:cNvPr id="1030" name="Picture 6" descr="E:\Οι εικόνες μου\Animation Factory Essential Collection 3 Vol 11\animations\flags\nations_o_to_z\romania_fa_lb.gif"/>
          <p:cNvPicPr>
            <a:picLocks noChangeAspect="1" noChangeArrowheads="1" noCrop="1"/>
          </p:cNvPicPr>
          <p:nvPr/>
        </p:nvPicPr>
        <p:blipFill>
          <a:blip r:embed="rId6"/>
          <a:srcRect/>
          <a:stretch>
            <a:fillRect/>
          </a:stretch>
        </p:blipFill>
        <p:spPr bwMode="auto">
          <a:xfrm>
            <a:off x="3631618" y="1436847"/>
            <a:ext cx="1041420" cy="791596"/>
          </a:xfrm>
          <a:prstGeom prst="rect">
            <a:avLst/>
          </a:prstGeom>
          <a:noFill/>
        </p:spPr>
      </p:pic>
      <p:pic>
        <p:nvPicPr>
          <p:cNvPr id="1031" name="Picture 7" descr="E:\Οι εικόνες μου\Animation Factory Essential Collection 3 Vol 11\animations\flags\nations_o_to_z\spain_fa_lb.gif"/>
          <p:cNvPicPr>
            <a:picLocks noChangeAspect="1" noChangeArrowheads="1" noCrop="1"/>
          </p:cNvPicPr>
          <p:nvPr/>
        </p:nvPicPr>
        <p:blipFill>
          <a:blip r:embed="rId7"/>
          <a:srcRect/>
          <a:stretch>
            <a:fillRect/>
          </a:stretch>
        </p:blipFill>
        <p:spPr bwMode="auto">
          <a:xfrm>
            <a:off x="640874" y="2554394"/>
            <a:ext cx="1041420" cy="791596"/>
          </a:xfrm>
          <a:prstGeom prst="rect">
            <a:avLst/>
          </a:prstGeom>
          <a:noFill/>
        </p:spPr>
      </p:pic>
      <p:pic>
        <p:nvPicPr>
          <p:cNvPr id="1032" name="Picture 8" descr="E:\Οι εικόνες μου\Animation Factory Essential Collection 3 Vol 11\animations\flags\treaty_organizations\european_union_dark_b_a_lb.gif"/>
          <p:cNvPicPr>
            <a:picLocks noChangeAspect="1" noChangeArrowheads="1" noCrop="1"/>
          </p:cNvPicPr>
          <p:nvPr/>
        </p:nvPicPr>
        <p:blipFill>
          <a:blip r:embed="rId8"/>
          <a:srcRect/>
          <a:stretch>
            <a:fillRect/>
          </a:stretch>
        </p:blipFill>
        <p:spPr bwMode="auto">
          <a:xfrm>
            <a:off x="3417994" y="2394744"/>
            <a:ext cx="1041420" cy="791596"/>
          </a:xfrm>
          <a:prstGeom prst="rect">
            <a:avLst/>
          </a:prstGeom>
          <a:noFill/>
        </p:spPr>
      </p:pic>
      <p:pic>
        <p:nvPicPr>
          <p:cNvPr id="1033" name="Picture 9" descr="C:\Users\MARIA MIT\Desktop\Documents\ERASMUS+ MEDIA LITERACY\pictures\eu_flag_co_funded_pos_[rgb]_left.jpg"/>
          <p:cNvPicPr>
            <a:picLocks noChangeAspect="1" noChangeArrowheads="1"/>
          </p:cNvPicPr>
          <p:nvPr/>
        </p:nvPicPr>
        <p:blipFill>
          <a:blip r:embed="rId9" cstate="print"/>
          <a:srcRect/>
          <a:stretch>
            <a:fillRect/>
          </a:stretch>
        </p:blipFill>
        <p:spPr bwMode="auto">
          <a:xfrm>
            <a:off x="4432711" y="2501177"/>
            <a:ext cx="1815809" cy="515932"/>
          </a:xfrm>
          <a:prstGeom prst="rect">
            <a:avLst/>
          </a:prstGeom>
          <a:noFill/>
        </p:spPr>
      </p:pic>
      <p:sp>
        <p:nvSpPr>
          <p:cNvPr id="2049" name="Rectangle 1"/>
          <p:cNvSpPr>
            <a:spLocks noChangeArrowheads="1"/>
          </p:cNvSpPr>
          <p:nvPr/>
        </p:nvSpPr>
        <p:spPr bwMode="auto">
          <a:xfrm>
            <a:off x="0" y="3466314"/>
            <a:ext cx="3704435" cy="987945"/>
          </a:xfrm>
          <a:prstGeom prst="rect">
            <a:avLst/>
          </a:prstGeom>
          <a:noFill/>
          <a:ln w="9525">
            <a:noFill/>
            <a:miter lim="800000"/>
            <a:headEnd/>
            <a:tailEnd/>
          </a:ln>
          <a:effectLst/>
        </p:spPr>
        <p:txBody>
          <a:bodyPr vert="horz" wrap="square" lIns="63990" tIns="31995" rIns="63990" bIns="31995" numCol="1" anchor="ctr" anchorCtr="0" compatLnSpc="1">
            <a:prstTxWarp prst="textNoShape">
              <a:avLst/>
            </a:prstTxWarp>
            <a:spAutoFit/>
          </a:bodyPr>
          <a:lstStyle/>
          <a:p>
            <a:r>
              <a:rPr lang="en-US" sz="1000" i="1" dirty="0" smtClean="0">
                <a:solidFill>
                  <a:srgbClr val="00B0F0"/>
                </a:solidFill>
                <a:latin typeface="Calibri" pitchFamily="34" charset="0"/>
                <a:ea typeface="Times New Roman" pitchFamily="18" charset="0"/>
                <a:cs typeface="Arial" pitchFamily="34" charset="0"/>
              </a:rPr>
              <a:t>"This presentation has been prepared exclusively for educational purposes under the Creative Commons Attribution (</a:t>
            </a:r>
            <a:r>
              <a:rPr lang="en-GB" sz="1000" i="1" dirty="0" smtClean="0">
                <a:solidFill>
                  <a:srgbClr val="00B0F0"/>
                </a:solidFill>
                <a:latin typeface="Calibri" pitchFamily="34" charset="0"/>
              </a:rPr>
              <a:t>Attribution, Share Alike) </a:t>
            </a:r>
            <a:r>
              <a:rPr lang="en-US" sz="1000" i="1" dirty="0" smtClean="0">
                <a:solidFill>
                  <a:srgbClr val="00B0F0"/>
                </a:solidFill>
                <a:latin typeface="Calibri" pitchFamily="34" charset="0"/>
                <a:ea typeface="Times New Roman" pitchFamily="18" charset="0"/>
                <a:cs typeface="Arial" pitchFamily="34" charset="0"/>
              </a:rPr>
              <a:t>. No infringement is intended.</a:t>
            </a:r>
            <a:r>
              <a:rPr lang="en-US" sz="1000" i="1" dirty="0" smtClean="0">
                <a:solidFill>
                  <a:srgbClr val="00B0F0"/>
                </a:solidFill>
                <a:latin typeface="Calibri" pitchFamily="34" charset="0"/>
                <a:ea typeface="Times New Roman" pitchFamily="18" charset="0"/>
                <a:cs typeface="Times New Roman" pitchFamily="18" charset="0"/>
              </a:rPr>
              <a:t> It is the outcome of a student project, and does not necessarily represent the views of the 3 </a:t>
            </a:r>
            <a:r>
              <a:rPr lang="en-US" sz="1000" i="1" dirty="0" err="1" smtClean="0">
                <a:solidFill>
                  <a:srgbClr val="00B0F0"/>
                </a:solidFill>
                <a:latin typeface="Calibri" pitchFamily="34" charset="0"/>
                <a:ea typeface="Times New Roman" pitchFamily="18" charset="0"/>
                <a:cs typeface="Times New Roman" pitchFamily="18" charset="0"/>
              </a:rPr>
              <a:t>Gymnasio</a:t>
            </a:r>
            <a:r>
              <a:rPr lang="en-US" sz="1000" i="1" dirty="0" smtClean="0">
                <a:solidFill>
                  <a:srgbClr val="00B0F0"/>
                </a:solidFill>
                <a:latin typeface="Calibri" pitchFamily="34" charset="0"/>
                <a:ea typeface="Times New Roman" pitchFamily="18" charset="0"/>
                <a:cs typeface="Times New Roman" pitchFamily="18" charset="0"/>
              </a:rPr>
              <a:t> of </a:t>
            </a:r>
            <a:r>
              <a:rPr lang="en-US" sz="1000" i="1" dirty="0" err="1" smtClean="0">
                <a:solidFill>
                  <a:srgbClr val="00B0F0"/>
                </a:solidFill>
                <a:latin typeface="Calibri" pitchFamily="34" charset="0"/>
                <a:ea typeface="Times New Roman" pitchFamily="18" charset="0"/>
                <a:cs typeface="Times New Roman" pitchFamily="18" charset="0"/>
              </a:rPr>
              <a:t>Kalamata</a:t>
            </a:r>
            <a:r>
              <a:rPr lang="en-US" sz="1000" i="1" dirty="0" smtClean="0">
                <a:solidFill>
                  <a:srgbClr val="00B0F0"/>
                </a:solidFill>
                <a:latin typeface="Calibri" pitchFamily="34" charset="0"/>
                <a:ea typeface="Times New Roman" pitchFamily="18" charset="0"/>
                <a:cs typeface="Times New Roman" pitchFamily="18" charset="0"/>
              </a:rPr>
              <a:t> or any other individuals referenced or acknowledged within the presentation.</a:t>
            </a:r>
            <a:endParaRPr lang="en-US" sz="1000" i="1" dirty="0" smtClean="0">
              <a:solidFill>
                <a:srgbClr val="00B0F0"/>
              </a:solidFill>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thaquegr_metanasteusi05.jpg"/>
          <p:cNvPicPr>
            <a:picLocks noChangeAspect="1"/>
          </p:cNvPicPr>
          <p:nvPr/>
        </p:nvPicPr>
        <p:blipFill>
          <a:blip r:embed="rId3" cstate="print"/>
          <a:stretch>
            <a:fillRect/>
          </a:stretch>
        </p:blipFill>
        <p:spPr>
          <a:xfrm>
            <a:off x="1337050" y="2445034"/>
            <a:ext cx="3431832" cy="2228286"/>
          </a:xfrm>
          <a:prstGeom prst="rect">
            <a:avLst/>
          </a:prstGeom>
        </p:spPr>
      </p:pic>
      <p:sp>
        <p:nvSpPr>
          <p:cNvPr id="4" name="3 - TextBox"/>
          <p:cNvSpPr txBox="1"/>
          <p:nvPr/>
        </p:nvSpPr>
        <p:spPr>
          <a:xfrm>
            <a:off x="1538921" y="131744"/>
            <a:ext cx="5299152" cy="477985"/>
          </a:xfrm>
          <a:prstGeom prst="rect">
            <a:avLst/>
          </a:prstGeom>
          <a:noFill/>
        </p:spPr>
        <p:txBody>
          <a:bodyPr wrap="square" lIns="65067" tIns="32533" rIns="65067" bIns="32533" rtlCol="0">
            <a:spAutoFit/>
          </a:bodyPr>
          <a:lstStyle/>
          <a:p>
            <a:r>
              <a:rPr lang="en-US" sz="2600" i="1" u="sng" dirty="0" smtClean="0">
                <a:latin typeface="Bell MT" pitchFamily="18" charset="0"/>
              </a:rPr>
              <a:t>INTRODUCTION</a:t>
            </a:r>
            <a:endParaRPr lang="el-GR" sz="2600" i="1" u="sng" dirty="0"/>
          </a:p>
        </p:txBody>
      </p:sp>
      <p:cxnSp>
        <p:nvCxnSpPr>
          <p:cNvPr id="7" name="6 - Ευθύγραμμο βέλος σύνδεσης"/>
          <p:cNvCxnSpPr/>
          <p:nvPr/>
        </p:nvCxnSpPr>
        <p:spPr>
          <a:xfrm>
            <a:off x="226751" y="886076"/>
            <a:ext cx="3532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680964" y="735211"/>
            <a:ext cx="5046811" cy="1450696"/>
          </a:xfrm>
          <a:prstGeom prst="rect">
            <a:avLst/>
          </a:prstGeom>
          <a:noFill/>
        </p:spPr>
        <p:txBody>
          <a:bodyPr wrap="square" lIns="65067" tIns="32533" rIns="65067" bIns="32533" rtlCol="0">
            <a:spAutoFit/>
          </a:bodyPr>
          <a:lstStyle/>
          <a:p>
            <a:r>
              <a:rPr lang="en-US" sz="1500" dirty="0" smtClean="0">
                <a:latin typeface="Arial Unicode MS" pitchFamily="34" charset="-128"/>
                <a:ea typeface="Arial Unicode MS" pitchFamily="34" charset="-128"/>
                <a:cs typeface="Arial Unicode MS" pitchFamily="34" charset="-128"/>
              </a:rPr>
              <a:t>Migration of people is not a new phenomenon. From the past, groups of people were forced to move to from one country or place to another,  in order to survive because of economical, social, political or environmental problems. A characteristic example is the huge flow of immigration in the 20</a:t>
            </a:r>
            <a:r>
              <a:rPr lang="en-US" sz="1500" baseline="30000" dirty="0" smtClean="0">
                <a:latin typeface="Arial Unicode MS" pitchFamily="34" charset="-128"/>
                <a:ea typeface="Arial Unicode MS" pitchFamily="34" charset="-128"/>
                <a:cs typeface="Arial Unicode MS" pitchFamily="34" charset="-128"/>
              </a:rPr>
              <a:t>th</a:t>
            </a:r>
            <a:r>
              <a:rPr lang="en-US" sz="1500" dirty="0" smtClean="0">
                <a:latin typeface="Arial Unicode MS" pitchFamily="34" charset="-128"/>
                <a:ea typeface="Arial Unicode MS" pitchFamily="34" charset="-128"/>
                <a:cs typeface="Arial Unicode MS" pitchFamily="34" charset="-128"/>
              </a:rPr>
              <a:t> century, as a consequence of the two world wars.</a:t>
            </a:r>
            <a:endParaRPr lang="el-GR" sz="1500" dirty="0">
              <a:latin typeface="Arial Unicode MS" pitchFamily="34" charset="-128"/>
              <a:ea typeface="Arial Unicode MS" pitchFamily="34" charset="-128"/>
              <a:cs typeface="Arial Unicode MS" pitchFamily="34" charset="-128"/>
            </a:endParaRPr>
          </a:p>
        </p:txBody>
      </p:sp>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7687" y="383187"/>
            <a:ext cx="5803833" cy="359500"/>
          </a:xfrm>
          <a:prstGeom prst="rect">
            <a:avLst/>
          </a:prstGeom>
          <a:noFill/>
        </p:spPr>
        <p:txBody>
          <a:bodyPr wrap="square" lIns="65067" tIns="32533" rIns="65067" bIns="32533" rtlCol="0">
            <a:spAutoFit/>
          </a:bodyPr>
          <a:lstStyle/>
          <a:p>
            <a:r>
              <a:rPr lang="en-US" sz="1900" u="sng" dirty="0" smtClean="0">
                <a:latin typeface="Arial Unicode MS" pitchFamily="34" charset="-128"/>
                <a:ea typeface="Arial Unicode MS" pitchFamily="34" charset="-128"/>
                <a:cs typeface="Arial Unicode MS" pitchFamily="34" charset="-128"/>
              </a:rPr>
              <a:t>2nd World War {1939-1945}</a:t>
            </a:r>
            <a:endParaRPr lang="el-GR" sz="1900" u="sng" dirty="0">
              <a:latin typeface="Arial Unicode MS" pitchFamily="34" charset="-128"/>
              <a:ea typeface="Arial Unicode MS" pitchFamily="34" charset="-128"/>
              <a:cs typeface="Arial Unicode MS" pitchFamily="34" charset="-128"/>
            </a:endParaRPr>
          </a:p>
        </p:txBody>
      </p:sp>
      <p:sp>
        <p:nvSpPr>
          <p:cNvPr id="3" name="2 - TextBox"/>
          <p:cNvSpPr txBox="1"/>
          <p:nvPr/>
        </p:nvSpPr>
        <p:spPr>
          <a:xfrm>
            <a:off x="528386" y="1291961"/>
            <a:ext cx="5097279" cy="804365"/>
          </a:xfrm>
          <a:prstGeom prst="rect">
            <a:avLst/>
          </a:prstGeom>
          <a:noFill/>
        </p:spPr>
        <p:txBody>
          <a:bodyPr wrap="square" lIns="65067" tIns="32533" rIns="65067" bIns="32533" rtlCol="0">
            <a:spAutoFit/>
          </a:bodyPr>
          <a:lstStyle/>
          <a:p>
            <a:r>
              <a:rPr lang="en-US" sz="1600" dirty="0" smtClean="0"/>
              <a:t>The second World War forced a lot of people move to United States, Canada and later on, Germany, to find  work and begin a new life.</a:t>
            </a:r>
            <a:endParaRPr lang="el-GR" sz="1600" dirty="0"/>
          </a:p>
        </p:txBody>
      </p:sp>
      <p:sp>
        <p:nvSpPr>
          <p:cNvPr id="4" name="3 - TextBox"/>
          <p:cNvSpPr txBox="1"/>
          <p:nvPr/>
        </p:nvSpPr>
        <p:spPr>
          <a:xfrm>
            <a:off x="457965" y="2256897"/>
            <a:ext cx="4895407" cy="2281693"/>
          </a:xfrm>
          <a:prstGeom prst="rect">
            <a:avLst/>
          </a:prstGeom>
          <a:noFill/>
        </p:spPr>
        <p:txBody>
          <a:bodyPr wrap="square" lIns="65067" tIns="32533" rIns="65067" bIns="32533" rtlCol="0">
            <a:spAutoFit/>
          </a:bodyPr>
          <a:lstStyle/>
          <a:p>
            <a:r>
              <a:rPr lang="en-US" sz="1600" dirty="0" smtClean="0"/>
              <a:t>As for Greece, the second World War and the Civil War that followed, left the country bleeding since unemployment, poverty and social insecurity dominated that time.</a:t>
            </a:r>
          </a:p>
          <a:p>
            <a:endParaRPr lang="en-US" sz="1600" dirty="0" smtClean="0"/>
          </a:p>
          <a:p>
            <a:endParaRPr lang="en-US" sz="1600" dirty="0" smtClean="0"/>
          </a:p>
          <a:p>
            <a:r>
              <a:rPr lang="en-US" sz="1600" dirty="0" smtClean="0"/>
              <a:t>A Greek Historian who studied the Greek migration to Germany, George Matzouranis, describes the situation in Greece after the end of the civil war.</a:t>
            </a:r>
            <a:endParaRPr lang="el-GR" sz="1600" dirty="0"/>
          </a:p>
        </p:txBody>
      </p:sp>
      <p:sp>
        <p:nvSpPr>
          <p:cNvPr id="5" name="4 - Δεξιό βέλος"/>
          <p:cNvSpPr/>
          <p:nvPr/>
        </p:nvSpPr>
        <p:spPr>
          <a:xfrm>
            <a:off x="105862" y="1360885"/>
            <a:ext cx="378156" cy="150867"/>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067" tIns="32533" rIns="65067" bIns="32533" rtlCol="0" anchor="ctr"/>
          <a:lstStyle/>
          <a:p>
            <a:pPr algn="ctr"/>
            <a:endParaRPr lang="el-GR" dirty="0">
              <a:solidFill>
                <a:schemeClr val="accent3">
                  <a:lumMod val="50000"/>
                </a:schemeClr>
              </a:solidFill>
            </a:endParaRPr>
          </a:p>
        </p:txBody>
      </p:sp>
      <p:cxnSp>
        <p:nvCxnSpPr>
          <p:cNvPr id="8" name="7 - Ευθύγραμμο βέλος σύνδεσης"/>
          <p:cNvCxnSpPr/>
          <p:nvPr/>
        </p:nvCxnSpPr>
        <p:spPr>
          <a:xfrm>
            <a:off x="180033" y="3834904"/>
            <a:ext cx="28168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28422" b="25563"/>
          <a:stretch>
            <a:fillRect/>
          </a:stretch>
        </p:blipFill>
        <p:spPr bwMode="auto">
          <a:xfrm>
            <a:off x="0" y="810568"/>
            <a:ext cx="3521031" cy="3798490"/>
          </a:xfrm>
          <a:prstGeom prst="rect">
            <a:avLst/>
          </a:prstGeom>
          <a:noFill/>
          <a:ln w="9525">
            <a:noFill/>
            <a:miter lim="800000"/>
            <a:headEnd/>
            <a:tailEnd/>
          </a:ln>
        </p:spPr>
      </p:pic>
      <p:sp>
        <p:nvSpPr>
          <p:cNvPr id="7" name="6 - TextBox"/>
          <p:cNvSpPr txBox="1"/>
          <p:nvPr/>
        </p:nvSpPr>
        <p:spPr>
          <a:xfrm>
            <a:off x="3852441" y="1818680"/>
            <a:ext cx="2556297" cy="1397512"/>
          </a:xfrm>
          <a:prstGeom prst="rect">
            <a:avLst/>
          </a:prstGeom>
          <a:noFill/>
        </p:spPr>
        <p:txBody>
          <a:bodyPr wrap="square" lIns="88596" tIns="44298" rIns="88596" bIns="44298" rtlCol="0">
            <a:spAutoFit/>
          </a:bodyPr>
          <a:lstStyle/>
          <a:p>
            <a:r>
              <a:rPr lang="en-US" sz="1700" dirty="0" smtClean="0">
                <a:latin typeface="Bell MT" pitchFamily="18" charset="0"/>
              </a:rPr>
              <a:t>George Matzouranis describes the terrible situation in Greece some years after the end of the Civil War.</a:t>
            </a:r>
            <a:endParaRPr lang="el-GR" sz="1700" dirty="0"/>
          </a:p>
        </p:txBody>
      </p:sp>
      <p:sp>
        <p:nvSpPr>
          <p:cNvPr id="8" name="7 - Δεξιό βέλος"/>
          <p:cNvSpPr/>
          <p:nvPr/>
        </p:nvSpPr>
        <p:spPr>
          <a:xfrm>
            <a:off x="3564409" y="2466752"/>
            <a:ext cx="281682" cy="137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8596" tIns="44298" rIns="88596" bIns="44298" rtlCol="0" anchor="ctr"/>
          <a:lstStyle/>
          <a:p>
            <a:pPr algn="ctr"/>
            <a:endParaRPr lang="el-GR"/>
          </a:p>
        </p:txBody>
      </p:sp>
      <p:sp>
        <p:nvSpPr>
          <p:cNvPr id="9" name="8 - TextBox"/>
          <p:cNvSpPr txBox="1"/>
          <p:nvPr/>
        </p:nvSpPr>
        <p:spPr>
          <a:xfrm>
            <a:off x="1188145" y="162496"/>
            <a:ext cx="4366078" cy="335682"/>
          </a:xfrm>
          <a:prstGeom prst="rect">
            <a:avLst/>
          </a:prstGeom>
          <a:noFill/>
        </p:spPr>
        <p:txBody>
          <a:bodyPr wrap="square" lIns="88596" tIns="44298" rIns="88596" bIns="44298" rtlCol="0">
            <a:spAutoFit/>
          </a:bodyPr>
          <a:lstStyle/>
          <a:p>
            <a:r>
              <a:rPr lang="en-US" sz="1600" u="sng" dirty="0" smtClean="0">
                <a:latin typeface="Book Antiqua" pitchFamily="18" charset="0"/>
              </a:rPr>
              <a:t>George Moutzouranis’ words about Greece </a:t>
            </a:r>
            <a:endParaRPr lang="el-GR" sz="1600" u="sng" dirty="0">
              <a:latin typeface="Book Antiqua" pitchFamily="18" charset="0"/>
            </a:endParaRP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28105" y="90488"/>
            <a:ext cx="5256584" cy="400110"/>
          </a:xfrm>
          <a:prstGeom prst="rect">
            <a:avLst/>
          </a:prstGeom>
          <a:noFill/>
        </p:spPr>
        <p:txBody>
          <a:bodyPr wrap="square" rtlCol="0">
            <a:spAutoFit/>
          </a:bodyPr>
          <a:lstStyle/>
          <a:p>
            <a:r>
              <a:rPr lang="en-US" sz="2000" dirty="0" smtClean="0"/>
              <a:t>        </a:t>
            </a:r>
            <a:r>
              <a:rPr lang="en-US" sz="2000" u="sng" dirty="0" smtClean="0"/>
              <a:t>Greek migration in the 20</a:t>
            </a:r>
            <a:r>
              <a:rPr lang="en-US" sz="2000" u="sng" baseline="30000" dirty="0" smtClean="0"/>
              <a:t>th</a:t>
            </a:r>
            <a:r>
              <a:rPr lang="en-US" sz="2000" u="sng" dirty="0" smtClean="0"/>
              <a:t> century</a:t>
            </a:r>
            <a:endParaRPr lang="el-GR" sz="2000" u="sng" dirty="0"/>
          </a:p>
        </p:txBody>
      </p:sp>
      <p:sp>
        <p:nvSpPr>
          <p:cNvPr id="8" name="7 - Έλλειψη"/>
          <p:cNvSpPr/>
          <p:nvPr/>
        </p:nvSpPr>
        <p:spPr>
          <a:xfrm>
            <a:off x="-1" y="522536"/>
            <a:ext cx="3132361" cy="3024336"/>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Between </a:t>
            </a:r>
            <a:r>
              <a:rPr lang="en-US" b="1" dirty="0" smtClean="0"/>
              <a:t>1950-1960</a:t>
            </a:r>
            <a:r>
              <a:rPr lang="en-US" dirty="0" smtClean="0"/>
              <a:t>, unemployment created an enormous flow of immigrants who headed to:</a:t>
            </a:r>
          </a:p>
          <a:p>
            <a:endParaRPr lang="en-US" dirty="0" smtClean="0"/>
          </a:p>
          <a:p>
            <a:r>
              <a:rPr lang="en-US" dirty="0" smtClean="0"/>
              <a:t>     America</a:t>
            </a:r>
          </a:p>
          <a:p>
            <a:endParaRPr lang="en-US" dirty="0" smtClean="0"/>
          </a:p>
          <a:p>
            <a:r>
              <a:rPr lang="en-US" dirty="0" smtClean="0"/>
              <a:t>     Australia</a:t>
            </a:r>
          </a:p>
          <a:p>
            <a:endParaRPr lang="en-US" dirty="0" smtClean="0"/>
          </a:p>
          <a:p>
            <a:r>
              <a:rPr lang="en-US" dirty="0" smtClean="0"/>
              <a:t>     European countries       (Belgium, Germany)</a:t>
            </a:r>
          </a:p>
        </p:txBody>
      </p:sp>
      <p:sp>
        <p:nvSpPr>
          <p:cNvPr id="9" name="8 - Έλλειψη"/>
          <p:cNvSpPr/>
          <p:nvPr/>
        </p:nvSpPr>
        <p:spPr>
          <a:xfrm>
            <a:off x="612081" y="2034704"/>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solidFill>
            </a:endParaRPr>
          </a:p>
        </p:txBody>
      </p:sp>
      <p:sp>
        <p:nvSpPr>
          <p:cNvPr id="10" name="9 - Έλλειψη"/>
          <p:cNvSpPr/>
          <p:nvPr/>
        </p:nvSpPr>
        <p:spPr>
          <a:xfrm>
            <a:off x="5004569" y="1746672"/>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solidFill>
            </a:endParaRPr>
          </a:p>
        </p:txBody>
      </p:sp>
      <p:sp>
        <p:nvSpPr>
          <p:cNvPr id="11" name="10 - Έλλειψη"/>
          <p:cNvSpPr/>
          <p:nvPr/>
        </p:nvSpPr>
        <p:spPr>
          <a:xfrm>
            <a:off x="612081" y="2394744"/>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solidFill>
            </a:endParaRPr>
          </a:p>
        </p:txBody>
      </p:sp>
      <p:sp>
        <p:nvSpPr>
          <p:cNvPr id="12" name="11 - Έλλειψη"/>
          <p:cNvSpPr/>
          <p:nvPr/>
        </p:nvSpPr>
        <p:spPr>
          <a:xfrm>
            <a:off x="2704302" y="1037422"/>
            <a:ext cx="3704435" cy="3286148"/>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r>
              <a:rPr lang="en-US" b="1" dirty="0" smtClean="0"/>
              <a:t> 1961-1973</a:t>
            </a:r>
          </a:p>
          <a:p>
            <a:r>
              <a:rPr lang="en-US" dirty="0" smtClean="0"/>
              <a:t>Emigration to West Germany, Belgium and Australia. After 1974 there is a decline of immigration while the number of people who return to their countries increases. Also, the invasion of the Turks forced a lot of Greek Cyprians to move to Australia and The United Kingdom</a:t>
            </a:r>
            <a:endParaRPr lang="el-GR" dirty="0"/>
          </a:p>
        </p:txBody>
      </p:sp>
      <p:sp>
        <p:nvSpPr>
          <p:cNvPr id="13" name="12 - Έλλειψη"/>
          <p:cNvSpPr/>
          <p:nvPr/>
        </p:nvSpPr>
        <p:spPr>
          <a:xfrm>
            <a:off x="612081" y="2754784"/>
            <a:ext cx="72008" cy="720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bg1"/>
              </a:solidFill>
            </a:endParaRPr>
          </a:p>
        </p:txBody>
      </p:sp>
      <p:sp>
        <p:nvSpPr>
          <p:cNvPr id="14" name="13 - Έλλειψη"/>
          <p:cNvSpPr/>
          <p:nvPr/>
        </p:nvSpPr>
        <p:spPr>
          <a:xfrm>
            <a:off x="324049" y="3186832"/>
            <a:ext cx="936105" cy="43204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312.000</a:t>
            </a:r>
            <a:endParaRPr lang="el-GR" sz="1000" b="1" dirty="0">
              <a:solidFill>
                <a:schemeClr val="bg1"/>
              </a:solidFill>
            </a:endParaRPr>
          </a:p>
        </p:txBody>
      </p:sp>
      <p:sp>
        <p:nvSpPr>
          <p:cNvPr id="15" name="14 - Έλλειψη"/>
          <p:cNvSpPr/>
          <p:nvPr/>
        </p:nvSpPr>
        <p:spPr>
          <a:xfrm>
            <a:off x="5076577" y="3978920"/>
            <a:ext cx="936105" cy="43204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965.000</a:t>
            </a:r>
            <a:endParaRPr lang="el-GR" sz="1000" b="1"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Έλλειψη"/>
          <p:cNvSpPr/>
          <p:nvPr/>
        </p:nvSpPr>
        <p:spPr>
          <a:xfrm>
            <a:off x="1346981" y="465918"/>
            <a:ext cx="3643338" cy="3505617"/>
          </a:xfrm>
          <a:prstGeom prst="ellipse">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b="1" dirty="0" smtClean="0"/>
              <a:t> 1967-1973</a:t>
            </a:r>
          </a:p>
          <a:p>
            <a:r>
              <a:rPr lang="en-US" dirty="0" smtClean="0"/>
              <a:t>A  special note should be made for the period of 1967-1974 when the military junta rule was in charge of the country. During this period many prominent Greeks such as </a:t>
            </a:r>
            <a:r>
              <a:rPr lang="en-US" dirty="0" err="1" smtClean="0"/>
              <a:t>Odysseas</a:t>
            </a:r>
            <a:r>
              <a:rPr lang="en-US" dirty="0" smtClean="0"/>
              <a:t> Elytis, </a:t>
            </a:r>
            <a:r>
              <a:rPr lang="en-US" dirty="0" err="1" smtClean="0"/>
              <a:t>Mikis</a:t>
            </a:r>
            <a:r>
              <a:rPr lang="en-US" dirty="0" smtClean="0"/>
              <a:t> </a:t>
            </a:r>
            <a:r>
              <a:rPr lang="en-US" dirty="0" err="1" smtClean="0"/>
              <a:t>Theodorakis</a:t>
            </a:r>
            <a:r>
              <a:rPr lang="en-US" dirty="0" smtClean="0"/>
              <a:t> Melina </a:t>
            </a:r>
            <a:r>
              <a:rPr lang="en-US" dirty="0" err="1" smtClean="0"/>
              <a:t>Mercouri</a:t>
            </a:r>
            <a:r>
              <a:rPr lang="en-US" dirty="0" smtClean="0"/>
              <a:t> and many others were self exiled because of their political beliefs and their opposition to the junta</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8065" y="378520"/>
            <a:ext cx="5688632" cy="400110"/>
          </a:xfrm>
          <a:prstGeom prst="rect">
            <a:avLst/>
          </a:prstGeom>
          <a:noFill/>
        </p:spPr>
        <p:txBody>
          <a:bodyPr wrap="square" rtlCol="0">
            <a:spAutoFit/>
          </a:bodyPr>
          <a:lstStyle/>
          <a:p>
            <a:r>
              <a:rPr lang="en-US" sz="1800" dirty="0" smtClean="0">
                <a:latin typeface="Bell MT" pitchFamily="18" charset="0"/>
              </a:rPr>
              <a:t>                      </a:t>
            </a:r>
            <a:r>
              <a:rPr lang="en-US" sz="2000" b="1" dirty="0" smtClean="0">
                <a:latin typeface="Bell MT" pitchFamily="18" charset="0"/>
              </a:rPr>
              <a:t>Causes of Greek emigration</a:t>
            </a:r>
          </a:p>
        </p:txBody>
      </p:sp>
      <p:sp>
        <p:nvSpPr>
          <p:cNvPr id="3" name="2 - TextBox"/>
          <p:cNvSpPr txBox="1"/>
          <p:nvPr/>
        </p:nvSpPr>
        <p:spPr>
          <a:xfrm>
            <a:off x="684089" y="1170608"/>
            <a:ext cx="5184576" cy="307777"/>
          </a:xfrm>
          <a:prstGeom prst="rect">
            <a:avLst/>
          </a:prstGeom>
          <a:noFill/>
        </p:spPr>
        <p:txBody>
          <a:bodyPr wrap="square" rtlCol="0">
            <a:spAutoFit/>
          </a:bodyPr>
          <a:lstStyle/>
          <a:p>
            <a:r>
              <a:rPr lang="en-US" sz="1400" dirty="0" smtClean="0"/>
              <a:t>Terrible life conditions </a:t>
            </a:r>
            <a:endParaRPr lang="el-GR" sz="1400" dirty="0"/>
          </a:p>
        </p:txBody>
      </p:sp>
      <p:sp>
        <p:nvSpPr>
          <p:cNvPr id="4" name="3 - TextBox"/>
          <p:cNvSpPr txBox="1"/>
          <p:nvPr/>
        </p:nvSpPr>
        <p:spPr>
          <a:xfrm>
            <a:off x="704039" y="1608926"/>
            <a:ext cx="4680520" cy="307777"/>
          </a:xfrm>
          <a:prstGeom prst="rect">
            <a:avLst/>
          </a:prstGeom>
          <a:noFill/>
        </p:spPr>
        <p:txBody>
          <a:bodyPr wrap="square" rtlCol="0">
            <a:spAutoFit/>
          </a:bodyPr>
          <a:lstStyle/>
          <a:p>
            <a:r>
              <a:rPr lang="en-US" sz="1400" dirty="0" smtClean="0"/>
              <a:t>Extensive unemployment </a:t>
            </a:r>
          </a:p>
        </p:txBody>
      </p:sp>
      <p:sp>
        <p:nvSpPr>
          <p:cNvPr id="5" name="4 - TextBox"/>
          <p:cNvSpPr txBox="1"/>
          <p:nvPr/>
        </p:nvSpPr>
        <p:spPr>
          <a:xfrm>
            <a:off x="775477" y="2180430"/>
            <a:ext cx="4824536" cy="307777"/>
          </a:xfrm>
          <a:prstGeom prst="rect">
            <a:avLst/>
          </a:prstGeom>
          <a:noFill/>
        </p:spPr>
        <p:txBody>
          <a:bodyPr wrap="square" rtlCol="0">
            <a:spAutoFit/>
          </a:bodyPr>
          <a:lstStyle/>
          <a:p>
            <a:r>
              <a:rPr lang="en-US" sz="1400" dirty="0" smtClean="0"/>
              <a:t>Tragic economical situation of the post-war Greece</a:t>
            </a:r>
            <a:endParaRPr lang="el-GR" sz="1400" dirty="0"/>
          </a:p>
        </p:txBody>
      </p:sp>
      <p:sp>
        <p:nvSpPr>
          <p:cNvPr id="6" name="5 - TextBox"/>
          <p:cNvSpPr txBox="1"/>
          <p:nvPr/>
        </p:nvSpPr>
        <p:spPr>
          <a:xfrm>
            <a:off x="775477" y="2680496"/>
            <a:ext cx="5112568" cy="938719"/>
          </a:xfrm>
          <a:prstGeom prst="rect">
            <a:avLst/>
          </a:prstGeom>
          <a:noFill/>
        </p:spPr>
        <p:txBody>
          <a:bodyPr wrap="square" rtlCol="0">
            <a:spAutoFit/>
          </a:bodyPr>
          <a:lstStyle/>
          <a:p>
            <a:r>
              <a:rPr lang="en-US" sz="1400" dirty="0" smtClean="0"/>
              <a:t>The countries which hosted the immigrants (West Germany) favored immigration from Italy Greece and Yugoslavia because of the same western culture</a:t>
            </a:r>
          </a:p>
          <a:p>
            <a:endParaRPr lang="el-GR" dirty="0"/>
          </a:p>
        </p:txBody>
      </p:sp>
      <p:cxnSp>
        <p:nvCxnSpPr>
          <p:cNvPr id="10" name="9 - Ευθύγραμμο βέλος σύνδεσης"/>
          <p:cNvCxnSpPr/>
          <p:nvPr/>
        </p:nvCxnSpPr>
        <p:spPr>
          <a:xfrm>
            <a:off x="540073" y="1314624"/>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a:off x="561163" y="1751802"/>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a:off x="489725" y="2323306"/>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a:off x="489725" y="2894810"/>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a:off x="489725" y="3823504"/>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775477" y="3680628"/>
            <a:ext cx="3816424" cy="307777"/>
          </a:xfrm>
          <a:prstGeom prst="rect">
            <a:avLst/>
          </a:prstGeom>
          <a:noFill/>
        </p:spPr>
        <p:txBody>
          <a:bodyPr wrap="square" rtlCol="0">
            <a:spAutoFit/>
          </a:bodyPr>
          <a:lstStyle/>
          <a:p>
            <a:r>
              <a:rPr lang="en-US" sz="1400" dirty="0" smtClean="0"/>
              <a:t>Host countries wanted cheap working hands</a:t>
            </a:r>
            <a:endParaRPr lang="el-GR" sz="1400" dirty="0"/>
          </a:p>
        </p:txBody>
      </p:sp>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rides (english subtitles)1.wmv">
            <a:hlinkClick r:id="" action="ppaction://media"/>
          </p:cNvPr>
          <p:cNvPicPr>
            <a:picLocks noRot="1" noChangeAspect="1"/>
          </p:cNvPicPr>
          <p:nvPr>
            <a:videoFile r:link="rId1"/>
          </p:nvPr>
        </p:nvPicPr>
        <p:blipFill>
          <a:blip r:embed="rId4"/>
          <a:stretch>
            <a:fillRect/>
          </a:stretch>
        </p:blipFill>
        <p:spPr>
          <a:xfrm>
            <a:off x="68616" y="323042"/>
            <a:ext cx="6340122" cy="42148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5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632</TotalTime>
  <Words>983</Words>
  <Application>Microsoft Office PowerPoint</Application>
  <PresentationFormat>Προσαρμογή</PresentationFormat>
  <Paragraphs>82</Paragraphs>
  <Slides>18</Slides>
  <Notes>18</Notes>
  <HiddenSlides>0</HiddenSlides>
  <MMClips>2</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Τεχνικό</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user1</dc:creator>
  <cp:lastModifiedBy>MARIA MIT</cp:lastModifiedBy>
  <cp:revision>76</cp:revision>
  <dcterms:created xsi:type="dcterms:W3CDTF">2017-11-11T15:06:29Z</dcterms:created>
  <dcterms:modified xsi:type="dcterms:W3CDTF">2018-01-05T14:21:12Z</dcterms:modified>
</cp:coreProperties>
</file>