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7" r:id="rId2"/>
    <p:sldId id="271" r:id="rId3"/>
    <p:sldId id="272" r:id="rId4"/>
    <p:sldId id="273" r:id="rId5"/>
    <p:sldId id="274" r:id="rId6"/>
    <p:sldId id="275" r:id="rId7"/>
    <p:sldId id="263" r:id="rId8"/>
    <p:sldId id="276" r:id="rId9"/>
    <p:sldId id="278" r:id="rId10"/>
    <p:sldId id="279" r:id="rId11"/>
  </p:sldIdLst>
  <p:sldSz cx="6408738" cy="4789488"/>
  <p:notesSz cx="6858000" cy="9144000"/>
  <p:defaultTextStyle>
    <a:defPPr>
      <a:defRPr lang="el-GR"/>
    </a:defPPr>
    <a:lvl1pPr marL="0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5335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0670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76005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01339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26675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52010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77344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02680" algn="l" defTabSz="650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9">
          <p15:clr>
            <a:srgbClr val="A4A3A4"/>
          </p15:clr>
        </p15:guide>
        <p15:guide id="2" pos="20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6" y="84"/>
      </p:cViewPr>
      <p:guideLst>
        <p:guide orient="horz" pos="1509"/>
        <p:guide pos="20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8E5D-6EEB-4868-AA59-7C3D0896195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7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41E59-DED8-4A84-8503-26765D102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41E59-DED8-4A84-8503-26765D102A6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9986-B1F7-43EE-AB7D-F30F8A7ECFE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41E59-DED8-4A84-8503-26765D102A6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038217" y="817056"/>
            <a:ext cx="3374564" cy="34875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843" y="372516"/>
            <a:ext cx="4313642" cy="2181879"/>
          </a:xfrm>
        </p:spPr>
        <p:txBody>
          <a:bodyPr anchor="b">
            <a:normAutofit/>
          </a:bodyPr>
          <a:lstStyle>
            <a:lvl1pPr algn="l">
              <a:defRPr sz="3073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843" y="2684479"/>
            <a:ext cx="3472276" cy="1336326"/>
          </a:xfrm>
        </p:spPr>
        <p:txBody>
          <a:bodyPr anchor="t">
            <a:normAutofit/>
          </a:bodyPr>
          <a:lstStyle>
            <a:lvl1pPr marL="0" indent="0" algn="l">
              <a:buNone/>
              <a:defRPr sz="1397">
                <a:solidFill>
                  <a:schemeClr val="bg2">
                    <a:lumMod val="75000"/>
                  </a:schemeClr>
                </a:solidFill>
              </a:defRPr>
            </a:lvl1pPr>
            <a:lvl2pPr marL="3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7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7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9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15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3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54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904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4" y="3139775"/>
            <a:ext cx="4594097" cy="106433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373843" y="372516"/>
            <a:ext cx="5661052" cy="218187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17"/>
            </a:lvl1pPr>
            <a:lvl2pPr marL="319308" indent="0">
              <a:buNone/>
              <a:defRPr sz="1117"/>
            </a:lvl2pPr>
            <a:lvl3pPr marL="638617" indent="0">
              <a:buNone/>
              <a:defRPr sz="1117"/>
            </a:lvl3pPr>
            <a:lvl4pPr marL="957925" indent="0">
              <a:buNone/>
              <a:defRPr sz="1117"/>
            </a:lvl4pPr>
            <a:lvl5pPr marL="1277234" indent="0">
              <a:buNone/>
              <a:defRPr sz="1117"/>
            </a:lvl5pPr>
            <a:lvl6pPr marL="1596542" indent="0">
              <a:buNone/>
              <a:defRPr sz="1117"/>
            </a:lvl6pPr>
            <a:lvl7pPr marL="1915851" indent="0">
              <a:buNone/>
              <a:defRPr sz="1117"/>
            </a:lvl7pPr>
            <a:lvl8pPr marL="2235159" indent="0">
              <a:buNone/>
              <a:defRPr sz="1117"/>
            </a:lvl8pPr>
            <a:lvl9pPr marL="2554468" indent="0">
              <a:buNone/>
              <a:defRPr sz="1117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4063" y="2684479"/>
            <a:ext cx="5103253" cy="319299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117"/>
            </a:lvl1pPr>
            <a:lvl2pPr marL="319308" indent="0">
              <a:buFontTx/>
              <a:buNone/>
              <a:defRPr/>
            </a:lvl2pPr>
            <a:lvl3pPr marL="638617" indent="0">
              <a:buFontTx/>
              <a:buNone/>
              <a:defRPr/>
            </a:lvl3pPr>
            <a:lvl4pPr marL="957925" indent="0">
              <a:buFontTx/>
              <a:buNone/>
              <a:defRPr/>
            </a:lvl4pPr>
            <a:lvl5pPr marL="1277234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596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3" y="372516"/>
            <a:ext cx="5661052" cy="2022228"/>
          </a:xfrm>
        </p:spPr>
        <p:txBody>
          <a:bodyPr anchor="ctr">
            <a:normAutofit/>
          </a:bodyPr>
          <a:lstStyle>
            <a:lvl1pPr algn="l">
              <a:defRPr sz="1956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843" y="2873693"/>
            <a:ext cx="4474028" cy="1330413"/>
          </a:xfrm>
        </p:spPr>
        <p:txBody>
          <a:bodyPr anchor="ctr">
            <a:normAutofit/>
          </a:bodyPr>
          <a:lstStyle>
            <a:lvl1pPr marL="0" indent="0" algn="l">
              <a:buNone/>
              <a:defRPr sz="1257">
                <a:solidFill>
                  <a:schemeClr val="bg2">
                    <a:lumMod val="75000"/>
                  </a:schemeClr>
                </a:solidFill>
              </a:defRPr>
            </a:lvl1pPr>
            <a:lvl2pPr marL="319308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2pPr>
            <a:lvl3pPr marL="63861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3pPr>
            <a:lvl4pPr marL="957925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4pPr>
            <a:lvl5pPr marL="1277234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5pPr>
            <a:lvl6pPr marL="159654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6pPr>
            <a:lvl7pPr marL="1915851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7pPr>
            <a:lvl8pPr marL="2235159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8pPr>
            <a:lvl9pPr marL="2554468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3712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42" y="372516"/>
            <a:ext cx="4807806" cy="2022228"/>
          </a:xfrm>
        </p:spPr>
        <p:txBody>
          <a:bodyPr anchor="ctr">
            <a:normAutofit/>
          </a:bodyPr>
          <a:lstStyle>
            <a:lvl1pPr algn="l">
              <a:defRPr sz="1956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7686" y="2394744"/>
            <a:ext cx="4487285" cy="33703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19308" indent="0">
              <a:buFontTx/>
              <a:buNone/>
              <a:defRPr/>
            </a:lvl2pPr>
            <a:lvl3pPr marL="638617" indent="0">
              <a:buFontTx/>
              <a:buNone/>
              <a:defRPr/>
            </a:lvl3pPr>
            <a:lvl4pPr marL="957925" indent="0">
              <a:buFontTx/>
              <a:buNone/>
              <a:defRPr/>
            </a:lvl4pPr>
            <a:lvl5pPr marL="1277234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844" y="3003780"/>
            <a:ext cx="4473193" cy="1200326"/>
          </a:xfrm>
        </p:spPr>
        <p:txBody>
          <a:bodyPr anchor="ctr">
            <a:normAutofit/>
          </a:bodyPr>
          <a:lstStyle>
            <a:lvl1pPr marL="0" indent="0" algn="l">
              <a:buNone/>
              <a:defRPr sz="1397">
                <a:solidFill>
                  <a:schemeClr val="bg2">
                    <a:lumMod val="75000"/>
                  </a:schemeClr>
                </a:solidFill>
              </a:defRPr>
            </a:lvl1pPr>
            <a:lvl2pPr marL="319308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2pPr>
            <a:lvl3pPr marL="63861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3pPr>
            <a:lvl4pPr marL="957925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4pPr>
            <a:lvl5pPr marL="1277234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5pPr>
            <a:lvl6pPr marL="159654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6pPr>
            <a:lvl7pPr marL="1915851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7pPr>
            <a:lvl8pPr marL="2235159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8pPr>
            <a:lvl9pPr marL="2554468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160219" y="496285"/>
            <a:ext cx="320520" cy="408396"/>
          </a:xfrm>
          <a:prstGeom prst="rect">
            <a:avLst/>
          </a:prstGeom>
        </p:spPr>
        <p:txBody>
          <a:bodyPr vert="horz" lIns="63860" tIns="31930" rIns="63860" bIns="31930" rtlCol="0" anchor="ctr">
            <a:noAutofit/>
          </a:bodyPr>
          <a:lstStyle/>
          <a:p>
            <a:pPr lvl="0"/>
            <a:r>
              <a:rPr lang="en-US" sz="558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4022" y="1933535"/>
            <a:ext cx="320520" cy="408396"/>
          </a:xfrm>
          <a:prstGeom prst="rect">
            <a:avLst/>
          </a:prstGeom>
        </p:spPr>
        <p:txBody>
          <a:bodyPr vert="horz" lIns="63860" tIns="31930" rIns="63860" bIns="31930" rtlCol="0" anchor="ctr">
            <a:noAutofit/>
          </a:bodyPr>
          <a:lstStyle/>
          <a:p>
            <a:pPr lvl="0" algn="r"/>
            <a:r>
              <a:rPr lang="en-US" sz="558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727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4" y="2394744"/>
            <a:ext cx="4473193" cy="1185430"/>
          </a:xfrm>
        </p:spPr>
        <p:txBody>
          <a:bodyPr anchor="b">
            <a:normAutofit/>
          </a:bodyPr>
          <a:lstStyle>
            <a:lvl1pPr algn="l">
              <a:defRPr sz="1956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843" y="3584770"/>
            <a:ext cx="4474028" cy="619336"/>
          </a:xfrm>
        </p:spPr>
        <p:txBody>
          <a:bodyPr anchor="t">
            <a:normAutofit/>
          </a:bodyPr>
          <a:lstStyle>
            <a:lvl1pPr marL="0" indent="0" algn="l">
              <a:buNone/>
              <a:defRPr sz="1257">
                <a:solidFill>
                  <a:schemeClr val="bg2">
                    <a:lumMod val="75000"/>
                  </a:schemeClr>
                </a:solidFill>
              </a:defRPr>
            </a:lvl1pPr>
            <a:lvl2pPr marL="319308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2pPr>
            <a:lvl3pPr marL="63861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3pPr>
            <a:lvl4pPr marL="957925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4pPr>
            <a:lvl5pPr marL="1277234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5pPr>
            <a:lvl6pPr marL="159654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6pPr>
            <a:lvl7pPr marL="1915851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7pPr>
            <a:lvl8pPr marL="2235159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8pPr>
            <a:lvl9pPr marL="2554468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909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42" y="372516"/>
            <a:ext cx="4807805" cy="2022228"/>
          </a:xfrm>
        </p:spPr>
        <p:txBody>
          <a:bodyPr anchor="ctr">
            <a:normAutofit/>
          </a:bodyPr>
          <a:lstStyle>
            <a:lvl1pPr algn="l">
              <a:defRPr sz="1956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73844" y="2714043"/>
            <a:ext cx="4473193" cy="73320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39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843" y="3459075"/>
            <a:ext cx="4473193" cy="745031"/>
          </a:xfrm>
        </p:spPr>
        <p:txBody>
          <a:bodyPr anchor="t">
            <a:normAutofit/>
          </a:bodyPr>
          <a:lstStyle>
            <a:lvl1pPr marL="0" indent="0" algn="l">
              <a:buNone/>
              <a:defRPr sz="1257">
                <a:solidFill>
                  <a:schemeClr val="bg2">
                    <a:lumMod val="75000"/>
                  </a:schemeClr>
                </a:solidFill>
              </a:defRPr>
            </a:lvl1pPr>
            <a:lvl2pPr marL="319308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2pPr>
            <a:lvl3pPr marL="63861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3pPr>
            <a:lvl4pPr marL="957925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4pPr>
            <a:lvl5pPr marL="1277234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5pPr>
            <a:lvl6pPr marL="159654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6pPr>
            <a:lvl7pPr marL="1915851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7pPr>
            <a:lvl8pPr marL="2235159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8pPr>
            <a:lvl9pPr marL="2554468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160219" y="496285"/>
            <a:ext cx="320520" cy="408396"/>
          </a:xfrm>
          <a:prstGeom prst="rect">
            <a:avLst/>
          </a:prstGeom>
        </p:spPr>
        <p:txBody>
          <a:bodyPr vert="horz" lIns="63860" tIns="31930" rIns="63860" bIns="31930" rtlCol="0" anchor="ctr">
            <a:noAutofit/>
          </a:bodyPr>
          <a:lstStyle/>
          <a:p>
            <a:pPr lvl="0"/>
            <a:r>
              <a:rPr lang="en-US" sz="558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4022" y="1933535"/>
            <a:ext cx="320520" cy="408396"/>
          </a:xfrm>
          <a:prstGeom prst="rect">
            <a:avLst/>
          </a:prstGeom>
        </p:spPr>
        <p:txBody>
          <a:bodyPr vert="horz" lIns="63860" tIns="31930" rIns="63860" bIns="31930" rtlCol="0" anchor="ctr">
            <a:noAutofit/>
          </a:bodyPr>
          <a:lstStyle/>
          <a:p>
            <a:pPr lvl="0" algn="r"/>
            <a:r>
              <a:rPr lang="en-US" sz="558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053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3" y="372516"/>
            <a:ext cx="5274494" cy="202222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956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73844" y="2743608"/>
            <a:ext cx="4473193" cy="58538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39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843" y="3328991"/>
            <a:ext cx="4473193" cy="875115"/>
          </a:xfrm>
        </p:spPr>
        <p:txBody>
          <a:bodyPr anchor="t">
            <a:normAutofit/>
          </a:bodyPr>
          <a:lstStyle>
            <a:lvl1pPr marL="0" indent="0" algn="l">
              <a:buNone/>
              <a:defRPr sz="1257">
                <a:solidFill>
                  <a:schemeClr val="bg2">
                    <a:lumMod val="75000"/>
                  </a:schemeClr>
                </a:solidFill>
              </a:defRPr>
            </a:lvl1pPr>
            <a:lvl2pPr marL="319308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2pPr>
            <a:lvl3pPr marL="63861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3pPr>
            <a:lvl4pPr marL="957925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4pPr>
            <a:lvl5pPr marL="1277234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5pPr>
            <a:lvl6pPr marL="159654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6pPr>
            <a:lvl7pPr marL="1915851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7pPr>
            <a:lvl8pPr marL="2235159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8pPr>
            <a:lvl9pPr marL="2554468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163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4" y="3139775"/>
            <a:ext cx="4594097" cy="1064331"/>
          </a:xfrm>
        </p:spPr>
        <p:txBody>
          <a:bodyPr>
            <a:normAutofit/>
          </a:bodyPr>
          <a:lstStyle>
            <a:lvl1pPr algn="l">
              <a:defRPr sz="1956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844" y="372517"/>
            <a:ext cx="4594097" cy="2631264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531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02185" y="372516"/>
            <a:ext cx="1432710" cy="3086559"/>
          </a:xfrm>
        </p:spPr>
        <p:txBody>
          <a:bodyPr vert="eaVert">
            <a:normAutofit/>
          </a:bodyPr>
          <a:lstStyle>
            <a:lvl1pPr>
              <a:defRPr sz="1956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843" y="372516"/>
            <a:ext cx="4100087" cy="3831590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06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4" y="3139775"/>
            <a:ext cx="4594097" cy="106433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44" y="372516"/>
            <a:ext cx="4594097" cy="2631264"/>
          </a:xfrm>
        </p:spPr>
        <p:txBody>
          <a:bodyPr anchor="ctr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279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3" y="1383630"/>
            <a:ext cx="4487286" cy="1620148"/>
          </a:xfrm>
        </p:spPr>
        <p:txBody>
          <a:bodyPr anchor="b">
            <a:normAutofit/>
          </a:bodyPr>
          <a:lstStyle>
            <a:lvl1pPr algn="l">
              <a:defRPr sz="2235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843" y="3133863"/>
            <a:ext cx="4487285" cy="1070244"/>
          </a:xfrm>
        </p:spPr>
        <p:txBody>
          <a:bodyPr anchor="t">
            <a:normAutofit/>
          </a:bodyPr>
          <a:lstStyle>
            <a:lvl1pPr marL="0" indent="0" algn="l">
              <a:buNone/>
              <a:defRPr sz="1257">
                <a:solidFill>
                  <a:schemeClr val="bg2">
                    <a:lumMod val="75000"/>
                  </a:schemeClr>
                </a:solidFill>
              </a:defRPr>
            </a:lvl1pPr>
            <a:lvl2pPr marL="319308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2pPr>
            <a:lvl3pPr marL="63861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3pPr>
            <a:lvl4pPr marL="957925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4pPr>
            <a:lvl5pPr marL="1277234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5pPr>
            <a:lvl6pPr marL="159654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6pPr>
            <a:lvl7pPr marL="1915851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7pPr>
            <a:lvl8pPr marL="2235159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8pPr>
            <a:lvl9pPr marL="2554468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6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4" y="3139775"/>
            <a:ext cx="4594097" cy="1064331"/>
          </a:xfrm>
        </p:spPr>
        <p:txBody>
          <a:bodyPr>
            <a:normAutofit/>
          </a:bodyPr>
          <a:lstStyle>
            <a:lvl1pPr>
              <a:defRPr sz="2235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373843" y="372516"/>
            <a:ext cx="2768406" cy="2631262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267701" y="372516"/>
            <a:ext cx="2767194" cy="2625349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3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4" y="3139775"/>
            <a:ext cx="4594097" cy="1064331"/>
          </a:xfrm>
        </p:spPr>
        <p:txBody>
          <a:bodyPr>
            <a:normAutofit/>
          </a:bodyPr>
          <a:lstStyle>
            <a:lvl1pPr>
              <a:defRPr sz="2235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062" y="372516"/>
            <a:ext cx="2605033" cy="425732"/>
          </a:xfrm>
        </p:spPr>
        <p:txBody>
          <a:bodyPr anchor="b">
            <a:noAutofit/>
          </a:bodyPr>
          <a:lstStyle>
            <a:lvl1pPr marL="0" indent="0">
              <a:buNone/>
              <a:defRPr sz="1676" b="0" cap="all">
                <a:solidFill>
                  <a:schemeClr val="tx1"/>
                </a:solidFill>
              </a:defRPr>
            </a:lvl1pPr>
            <a:lvl2pPr marL="319308" indent="0">
              <a:buNone/>
              <a:defRPr sz="1397" b="1"/>
            </a:lvl2pPr>
            <a:lvl3pPr marL="638617" indent="0">
              <a:buNone/>
              <a:defRPr sz="1257" b="1"/>
            </a:lvl3pPr>
            <a:lvl4pPr marL="957925" indent="0">
              <a:buNone/>
              <a:defRPr sz="1117" b="1"/>
            </a:lvl4pPr>
            <a:lvl5pPr marL="1277234" indent="0">
              <a:buNone/>
              <a:defRPr sz="1117" b="1"/>
            </a:lvl5pPr>
            <a:lvl6pPr marL="1596542" indent="0">
              <a:buNone/>
              <a:defRPr sz="1117" b="1"/>
            </a:lvl6pPr>
            <a:lvl7pPr marL="1915851" indent="0">
              <a:buNone/>
              <a:defRPr sz="1117" b="1"/>
            </a:lvl7pPr>
            <a:lvl8pPr marL="2235159" indent="0">
              <a:buNone/>
              <a:defRPr sz="1117" b="1"/>
            </a:lvl8pPr>
            <a:lvl9pPr marL="2554468" indent="0">
              <a:buNone/>
              <a:defRPr sz="1117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843" y="798248"/>
            <a:ext cx="2765252" cy="2205530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2726" y="395798"/>
            <a:ext cx="2638103" cy="402450"/>
          </a:xfrm>
        </p:spPr>
        <p:txBody>
          <a:bodyPr anchor="b">
            <a:noAutofit/>
          </a:bodyPr>
          <a:lstStyle>
            <a:lvl1pPr marL="0" indent="0">
              <a:buNone/>
              <a:defRPr sz="1676" b="0" cap="all">
                <a:solidFill>
                  <a:schemeClr val="tx1"/>
                </a:solidFill>
              </a:defRPr>
            </a:lvl1pPr>
            <a:lvl2pPr marL="319308" indent="0">
              <a:buNone/>
              <a:defRPr sz="1397" b="1"/>
            </a:lvl2pPr>
            <a:lvl3pPr marL="638617" indent="0">
              <a:buNone/>
              <a:defRPr sz="1257" b="1"/>
            </a:lvl3pPr>
            <a:lvl4pPr marL="957925" indent="0">
              <a:buNone/>
              <a:defRPr sz="1117" b="1"/>
            </a:lvl4pPr>
            <a:lvl5pPr marL="1277234" indent="0">
              <a:buNone/>
              <a:defRPr sz="1117" b="1"/>
            </a:lvl5pPr>
            <a:lvl6pPr marL="1596542" indent="0">
              <a:buNone/>
              <a:defRPr sz="1117" b="1"/>
            </a:lvl6pPr>
            <a:lvl7pPr marL="1915851" indent="0">
              <a:buNone/>
              <a:defRPr sz="1117" b="1"/>
            </a:lvl7pPr>
            <a:lvl8pPr marL="2235159" indent="0">
              <a:buNone/>
              <a:defRPr sz="1117" b="1"/>
            </a:lvl8pPr>
            <a:lvl9pPr marL="2554468" indent="0">
              <a:buNone/>
              <a:defRPr sz="1117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67701" y="798248"/>
            <a:ext cx="2773128" cy="2199617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09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44" y="3139775"/>
            <a:ext cx="4594097" cy="1064331"/>
          </a:xfrm>
        </p:spPr>
        <p:txBody>
          <a:bodyPr>
            <a:normAutofit/>
          </a:bodyPr>
          <a:lstStyle>
            <a:lvl1pPr>
              <a:defRPr sz="2235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567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882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7771" y="372516"/>
            <a:ext cx="2243058" cy="1064331"/>
          </a:xfrm>
        </p:spPr>
        <p:txBody>
          <a:bodyPr anchor="b">
            <a:normAutofit/>
          </a:bodyPr>
          <a:lstStyle>
            <a:lvl1pPr algn="l">
              <a:defRPr sz="1397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43" y="372516"/>
            <a:ext cx="3110982" cy="383159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7771" y="1543281"/>
            <a:ext cx="2243058" cy="1460498"/>
          </a:xfrm>
        </p:spPr>
        <p:txBody>
          <a:bodyPr anchor="t">
            <a:normAutofit/>
          </a:bodyPr>
          <a:lstStyle>
            <a:lvl1pPr marL="0" indent="0">
              <a:buNone/>
              <a:defRPr sz="1117"/>
            </a:lvl1pPr>
            <a:lvl2pPr marL="319308" indent="0">
              <a:buNone/>
              <a:defRPr sz="838"/>
            </a:lvl2pPr>
            <a:lvl3pPr marL="638617" indent="0">
              <a:buNone/>
              <a:defRPr sz="698"/>
            </a:lvl3pPr>
            <a:lvl4pPr marL="957925" indent="0">
              <a:buNone/>
              <a:defRPr sz="629"/>
            </a:lvl4pPr>
            <a:lvl5pPr marL="1277234" indent="0">
              <a:buNone/>
              <a:defRPr sz="629"/>
            </a:lvl5pPr>
            <a:lvl6pPr marL="1596542" indent="0">
              <a:buNone/>
              <a:defRPr sz="629"/>
            </a:lvl6pPr>
            <a:lvl7pPr marL="1915851" indent="0">
              <a:buNone/>
              <a:defRPr sz="629"/>
            </a:lvl7pPr>
            <a:lvl8pPr marL="2235159" indent="0">
              <a:buNone/>
              <a:defRPr sz="629"/>
            </a:lvl8pPr>
            <a:lvl9pPr marL="2554468" indent="0">
              <a:buNone/>
              <a:defRPr sz="629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237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963" y="1011114"/>
            <a:ext cx="2497374" cy="798248"/>
          </a:xfrm>
        </p:spPr>
        <p:txBody>
          <a:bodyPr anchor="b">
            <a:normAutofit/>
          </a:bodyPr>
          <a:lstStyle>
            <a:lvl1pPr algn="l">
              <a:defRPr sz="1676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4062" y="638598"/>
            <a:ext cx="2299530" cy="335264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17"/>
            </a:lvl1pPr>
            <a:lvl2pPr marL="319308" indent="0">
              <a:buNone/>
              <a:defRPr sz="1117"/>
            </a:lvl2pPr>
            <a:lvl3pPr marL="638617" indent="0">
              <a:buNone/>
              <a:defRPr sz="1117"/>
            </a:lvl3pPr>
            <a:lvl4pPr marL="957925" indent="0">
              <a:buNone/>
              <a:defRPr sz="1117"/>
            </a:lvl4pPr>
            <a:lvl5pPr marL="1277234" indent="0">
              <a:buNone/>
              <a:defRPr sz="1117"/>
            </a:lvl5pPr>
            <a:lvl6pPr marL="1596542" indent="0">
              <a:buNone/>
              <a:defRPr sz="1117"/>
            </a:lvl6pPr>
            <a:lvl7pPr marL="1915851" indent="0">
              <a:buNone/>
              <a:defRPr sz="1117"/>
            </a:lvl7pPr>
            <a:lvl8pPr marL="2235159" indent="0">
              <a:buNone/>
              <a:defRPr sz="1117"/>
            </a:lvl8pPr>
            <a:lvl9pPr marL="2554468" indent="0">
              <a:buNone/>
              <a:defRPr sz="1117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22" y="1915795"/>
            <a:ext cx="2498050" cy="1454585"/>
          </a:xfrm>
        </p:spPr>
        <p:txBody>
          <a:bodyPr anchor="t">
            <a:normAutofit/>
          </a:bodyPr>
          <a:lstStyle>
            <a:lvl1pPr marL="0" indent="0">
              <a:buNone/>
              <a:defRPr sz="1257"/>
            </a:lvl1pPr>
            <a:lvl2pPr marL="319308" indent="0">
              <a:buNone/>
              <a:defRPr sz="838"/>
            </a:lvl2pPr>
            <a:lvl3pPr marL="638617" indent="0">
              <a:buNone/>
              <a:defRPr sz="698"/>
            </a:lvl3pPr>
            <a:lvl4pPr marL="957925" indent="0">
              <a:buNone/>
              <a:defRPr sz="629"/>
            </a:lvl4pPr>
            <a:lvl5pPr marL="1277234" indent="0">
              <a:buNone/>
              <a:defRPr sz="629"/>
            </a:lvl5pPr>
            <a:lvl6pPr marL="1596542" indent="0">
              <a:buNone/>
              <a:defRPr sz="629"/>
            </a:lvl6pPr>
            <a:lvl7pPr marL="1915851" indent="0">
              <a:buNone/>
              <a:defRPr sz="629"/>
            </a:lvl7pPr>
            <a:lvl8pPr marL="2235159" indent="0">
              <a:buNone/>
              <a:defRPr sz="629"/>
            </a:lvl8pPr>
            <a:lvl9pPr marL="2554468" indent="0">
              <a:buNone/>
              <a:defRPr sz="629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843" y="4310539"/>
            <a:ext cx="4073252" cy="2549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01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675263" y="2719957"/>
            <a:ext cx="1731464" cy="1856665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3844" y="3139775"/>
            <a:ext cx="4594097" cy="10643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844" y="372517"/>
            <a:ext cx="4594097" cy="2631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7622" y="4310542"/>
            <a:ext cx="841366" cy="25499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69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046C33-DAD3-4F9E-8021-BBA2FAC32AA6}" type="datetimeFigureOut">
              <a:rPr lang="el-GR" smtClean="0"/>
              <a:pPr/>
              <a:t>20/7/2019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843" y="4310539"/>
            <a:ext cx="4073252" cy="25499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69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48848" y="3895896"/>
            <a:ext cx="600579" cy="4678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9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B8D894-1858-4C05-9792-42766FF967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3581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l" defTabSz="319308" rtl="0" eaLnBrk="1" latinLnBrk="0" hangingPunct="1">
        <a:spcBef>
          <a:spcPct val="0"/>
        </a:spcBef>
        <a:buNone/>
        <a:defRPr sz="2235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99568" indent="-199568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9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18876" indent="-199568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838185" indent="-199568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1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077666" indent="-119741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396975" indent="-119741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756197" indent="-159654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075505" indent="-159654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394814" indent="-159654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714122" indent="-159654" algn="l" defTabSz="319308" rtl="0" eaLnBrk="1" latinLnBrk="0" hangingPunct="1">
        <a:spcBef>
          <a:spcPct val="20000"/>
        </a:spcBef>
        <a:spcAft>
          <a:spcPts val="41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1pPr>
      <a:lvl2pPr marL="319308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2pPr>
      <a:lvl3pPr marL="638617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3pPr>
      <a:lvl4pPr marL="957925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4pPr>
      <a:lvl5pPr marL="1277234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5pPr>
      <a:lvl6pPr marL="1596542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6pPr>
      <a:lvl7pPr marL="1915851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7pPr>
      <a:lvl8pPr marL="2235159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8pPr>
      <a:lvl9pPr marL="2554468" algn="l" defTabSz="319308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468065" y="1458640"/>
            <a:ext cx="5633261" cy="18528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sz="5200" b="1" u="sng" dirty="0" smtClean="0">
                <a:solidFill>
                  <a:srgbClr val="FF0000"/>
                </a:solidFill>
                <a:latin typeface="Calibri" pitchFamily="34" charset="0"/>
              </a:rPr>
              <a:t>Push &amp; Pull Factors of Migrations</a:t>
            </a:r>
            <a:endParaRPr lang="el-GR" sz="5200" b="1" dirty="0">
              <a:solidFill>
                <a:srgbClr val="FF0000"/>
              </a:solidFill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ERASMUS+ OMIT\STUDENT WORKS\PRESENTATION IN GREECE\MW-DL290_greek__20150505150403_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8" y="369888"/>
            <a:ext cx="6010275" cy="404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92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4" name="Group 8"/>
          <p:cNvGraphicFramePr>
            <a:graphicFrameLocks noGrp="1"/>
          </p:cNvGraphicFramePr>
          <p:nvPr/>
        </p:nvGraphicFramePr>
        <p:xfrm>
          <a:off x="4646335" y="1490063"/>
          <a:ext cx="1441966" cy="404446"/>
        </p:xfrm>
        <a:graphic>
          <a:graphicData uri="http://schemas.openxmlformats.org/drawingml/2006/table">
            <a:tbl>
              <a:tblPr/>
              <a:tblGrid>
                <a:gridCol w="144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vi-VN" sz="1100" b="1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Colegiul Economic Buzău</a:t>
                      </a:r>
                      <a:r>
                        <a:rPr kumimoji="0" lang="it-IT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 , Romania</a:t>
                      </a:r>
                    </a:p>
                  </a:txBody>
                  <a:tcPr marL="64087" marR="64087" marT="31930" marB="319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356" name="Group 20"/>
          <p:cNvGraphicFramePr>
            <a:graphicFrameLocks noGrp="1"/>
          </p:cNvGraphicFramePr>
          <p:nvPr/>
        </p:nvGraphicFramePr>
        <p:xfrm>
          <a:off x="1602185" y="372516"/>
          <a:ext cx="1869215" cy="574739"/>
        </p:xfrm>
        <a:graphic>
          <a:graphicData uri="http://schemas.openxmlformats.org/drawingml/2006/table">
            <a:tbl>
              <a:tblPr/>
              <a:tblGrid>
                <a:gridCol w="1869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1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Gymnasium </a:t>
                      </a:r>
                      <a:r>
                        <a:rPr lang="en-GB" sz="1100" b="1" i="0" kern="1200" dirty="0" err="1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Neue</a:t>
                      </a:r>
                      <a:r>
                        <a:rPr lang="en-GB" sz="11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dirty="0" err="1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Oberschule</a:t>
                      </a:r>
                      <a:r>
                        <a:rPr lang="en-GB" sz="11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100" b="1" i="0" kern="1200" dirty="0" err="1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Braunschweig</a:t>
                      </a:r>
                      <a:r>
                        <a:rPr lang="en-GB" sz="11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it-IT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8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Germany</a:t>
                      </a:r>
                    </a:p>
                  </a:txBody>
                  <a:tcPr marL="64087" marR="64087" marT="31930" marB="319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362" name="Group 26"/>
          <p:cNvGraphicFramePr>
            <a:graphicFrameLocks noGrp="1"/>
          </p:cNvGraphicFramePr>
          <p:nvPr/>
        </p:nvGraphicFramePr>
        <p:xfrm>
          <a:off x="1655591" y="2607610"/>
          <a:ext cx="1708997" cy="404446"/>
        </p:xfrm>
        <a:graphic>
          <a:graphicData uri="http://schemas.openxmlformats.org/drawingml/2006/table">
            <a:tbl>
              <a:tblPr/>
              <a:tblGrid>
                <a:gridCol w="1708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IES Luis Seoane, Pontevedra, Spain</a:t>
                      </a:r>
                    </a:p>
                  </a:txBody>
                  <a:tcPr marL="64087" marR="64087" marT="31930" marB="319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1708997" y="1490063"/>
            <a:ext cx="1495372" cy="52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596" tIns="7558" rIns="12596" bIns="7558" anchor="ctr">
            <a:spAutoFit/>
          </a:bodyPr>
          <a:lstStyle/>
          <a:p>
            <a:pPr eaLnBrk="0" hangingPunct="0"/>
            <a:r>
              <a:rPr lang="en-US" altLang="zh-CN" sz="1100" b="1" dirty="0" smtClean="0">
                <a:solidFill>
                  <a:srgbClr val="00B0F0"/>
                </a:solidFill>
                <a:latin typeface="Trebuchet MS" pitchFamily="34" charset="0"/>
                <a:ea typeface="宋体" pitchFamily="2" charset="-122"/>
              </a:rPr>
              <a:t>EBI Francisco Ferreira Drummond, Terceira Portugal</a:t>
            </a:r>
            <a:r>
              <a:rPr lang="el-GR" altLang="zh-CN" sz="1100" b="1" dirty="0" smtClean="0">
                <a:solidFill>
                  <a:srgbClr val="00B0F0"/>
                </a:solidFill>
                <a:latin typeface="Trebuchet MS" pitchFamily="34" charset="0"/>
              </a:rPr>
              <a:t> </a:t>
            </a:r>
            <a:endParaRPr lang="el-GR" altLang="zh-CN" sz="11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graphicFrame>
        <p:nvGraphicFramePr>
          <p:cNvPr id="14382" name="Group 46"/>
          <p:cNvGraphicFramePr>
            <a:graphicFrameLocks noGrp="1"/>
          </p:cNvGraphicFramePr>
          <p:nvPr/>
        </p:nvGraphicFramePr>
        <p:xfrm>
          <a:off x="4539523" y="372516"/>
          <a:ext cx="1495372" cy="574739"/>
        </p:xfrm>
        <a:graphic>
          <a:graphicData uri="http://schemas.openxmlformats.org/drawingml/2006/table">
            <a:tbl>
              <a:tblPr/>
              <a:tblGrid>
                <a:gridCol w="1495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3rd Gymnasio of Kalamata Kalamata, Greece</a:t>
                      </a:r>
                    </a:p>
                  </a:txBody>
                  <a:tcPr marL="64087" marR="64087" marT="31930" marB="319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 descr="E:\Οι εικόνες μου\Animation Factory Essential Collection 3 Vol 11\animations\flags\nations_g_to_n\german_state_fa_l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249" y="319300"/>
            <a:ext cx="1041420" cy="791596"/>
          </a:xfrm>
          <a:prstGeom prst="rect">
            <a:avLst/>
          </a:prstGeom>
          <a:noFill/>
        </p:spPr>
      </p:pic>
      <p:pic>
        <p:nvPicPr>
          <p:cNvPr id="1028" name="Picture 4" descr="E:\Οι εικόνες μου\Animation Factory Essential Collection 3 Vol 11\animations\flags\nations_g_to_n\greece_fa_l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8212" y="319300"/>
            <a:ext cx="1041420" cy="791596"/>
          </a:xfrm>
          <a:prstGeom prst="rect">
            <a:avLst/>
          </a:prstGeom>
          <a:noFill/>
        </p:spPr>
      </p:pic>
      <p:pic>
        <p:nvPicPr>
          <p:cNvPr id="1029" name="Picture 5" descr="E:\Οι εικόνες μου\Animation Factory Essential Collection 3 Vol 11\animations\flags\nations_o_to_z\portugal_fa_lb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280" y="1543280"/>
            <a:ext cx="1041420" cy="791596"/>
          </a:xfrm>
          <a:prstGeom prst="rect">
            <a:avLst/>
          </a:prstGeom>
          <a:noFill/>
        </p:spPr>
      </p:pic>
      <p:pic>
        <p:nvPicPr>
          <p:cNvPr id="1030" name="Picture 6" descr="E:\Οι εικόνες μου\Animation Factory Essential Collection 3 Vol 11\animations\flags\nations_o_to_z\romania_fa_lb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1618" y="1436847"/>
            <a:ext cx="1041420" cy="791596"/>
          </a:xfrm>
          <a:prstGeom prst="rect">
            <a:avLst/>
          </a:prstGeom>
          <a:noFill/>
        </p:spPr>
      </p:pic>
      <p:pic>
        <p:nvPicPr>
          <p:cNvPr id="1031" name="Picture 7" descr="E:\Οι εικόνες μου\Animation Factory Essential Collection 3 Vol 11\animations\flags\nations_o_to_z\spain_fa_lb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874" y="2554394"/>
            <a:ext cx="1041420" cy="791596"/>
          </a:xfrm>
          <a:prstGeom prst="rect">
            <a:avLst/>
          </a:prstGeom>
          <a:noFill/>
        </p:spPr>
      </p:pic>
      <p:pic>
        <p:nvPicPr>
          <p:cNvPr id="1032" name="Picture 8" descr="E:\Οι εικόνες μου\Animation Factory Essential Collection 3 Vol 11\animations\flags\treaty_organizations\european_union_dark_b_a_lb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17994" y="2394744"/>
            <a:ext cx="1041420" cy="791596"/>
          </a:xfrm>
          <a:prstGeom prst="rect">
            <a:avLst/>
          </a:prstGeom>
          <a:noFill/>
        </p:spPr>
      </p:pic>
      <p:pic>
        <p:nvPicPr>
          <p:cNvPr id="1033" name="Picture 9" descr="C:\Users\MARIA MIT\Desktop\Documents\ERASMUS+ MEDIA LITERACY\pictures\eu_flag_co_funded_pos_[rgb]_lef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32711" y="2501177"/>
            <a:ext cx="1815809" cy="51593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466314"/>
            <a:ext cx="3704435" cy="98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990" tIns="31995" rIns="63990" bIns="31995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"This presentation has been prepared exclusively for educational purposes under the Creative Commons Attribution (</a:t>
            </a:r>
            <a:r>
              <a:rPr lang="en-GB" sz="1000" i="1" dirty="0" smtClean="0">
                <a:solidFill>
                  <a:srgbClr val="00B0F0"/>
                </a:solidFill>
                <a:latin typeface="Calibri" pitchFamily="34" charset="0"/>
              </a:rPr>
              <a:t>Attribution, Share Alike) </a:t>
            </a:r>
            <a:r>
              <a:rPr lang="en-US" sz="10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. No infringement is intended.</a:t>
            </a:r>
            <a:r>
              <a:rPr lang="en-US" sz="10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It is the outcome of a student project, and does not necessarily represent the views of the 3 </a:t>
            </a:r>
            <a:r>
              <a:rPr lang="en-US" sz="1000" i="1" dirty="0" err="1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Gymnasio</a:t>
            </a:r>
            <a:r>
              <a:rPr lang="en-US" sz="10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</a:t>
            </a:r>
            <a:r>
              <a:rPr lang="en-US" sz="1000" i="1" dirty="0" err="1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Kalamata</a:t>
            </a:r>
            <a:r>
              <a:rPr lang="en-US" sz="10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or any other individuals referenced or acknowledged within the presentation.</a:t>
            </a:r>
            <a:endParaRPr lang="en-US" sz="1000" i="1" dirty="0" smtClean="0">
              <a:solidFill>
                <a:srgbClr val="00B0F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0033" y="306512"/>
            <a:ext cx="5976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Push and pull factors help explain why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people migrate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from one place to another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252041" y="1818681"/>
            <a:ext cx="5688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MT"/>
              </a:rPr>
              <a:t>•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Push factors: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Reasons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that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drive people to decide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to leave their home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207391" y="3258840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MT"/>
              </a:rPr>
              <a:t>•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Pull factors: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Reasons that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attract people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to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an area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933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20106" y="738560"/>
            <a:ext cx="56886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MT"/>
              </a:rPr>
              <a:t>In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Greece people have been migrating since the beginning of history. Like everyone else the reasons for migrating have need consistent during all this time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2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96057" y="594544"/>
            <a:ext cx="59046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-Bold"/>
              </a:rPr>
              <a:t>Push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Unemployment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Warfare or civil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stereotyping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Religious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political oppression or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Climatic conditions - Natural disasters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unrest- undesirable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 of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Repressive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crime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3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196257" y="270043"/>
            <a:ext cx="1865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Pull factors</a:t>
            </a:r>
            <a:endParaRPr lang="en-US" sz="2400" b="1" dirty="0"/>
          </a:p>
        </p:txBody>
      </p:sp>
      <p:sp>
        <p:nvSpPr>
          <p:cNvPr id="3" name="Ορθογώνιο 2"/>
          <p:cNvSpPr/>
          <p:nvPr/>
        </p:nvSpPr>
        <p:spPr>
          <a:xfrm>
            <a:off x="288058" y="713259"/>
            <a:ext cx="61206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standards of living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stability and less risk of loss of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wealth and or Higher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Peace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(absence of civil strife or warfare)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Anti-discrimination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Cultural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Religious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political tolerance (living in a more liberal or less repressive state </a:t>
            </a:r>
            <a:endParaRPr lang="en-US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educational chances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68065" y="378520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ell MT" pitchFamily="18" charset="0"/>
              </a:rPr>
              <a:t>                      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of Greek emigration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684089" y="117060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Terrible life conditions </a:t>
            </a: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04039" y="160892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Extensive unemployment 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669175" y="2168063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Tragic economical situation of the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 seven years in Greece</a:t>
            </a: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26319" y="3084616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countries which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immigrants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(mainly Germany, UK, The Netherlands, the USA) favor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immigration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educated young people from, Greece</a:t>
            </a: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540073" y="13146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561163" y="175180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>
            <a:off x="489725" y="232330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>
            <a:off x="489725" y="289481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489725" y="38235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548185" y="306512"/>
            <a:ext cx="3843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Demographic developments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96057" y="1242616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Demographic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developments-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Aging and retirement of the workforce point out the question of who will bear the cost of the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elderly.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Greece has the eldest population across Europe, with more than a fifth of its inhabitants (21%) being over 65 years </a:t>
            </a: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old. So the newer generations face a bleak future.</a:t>
            </a: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42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ERASMUS+ OMIT\STUDENT WORKS\PRESENTATION IN GREECE\myala feygou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0166"/>
            <a:ext cx="3202680" cy="2357454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3561559" y="53735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Franklin Gothic Medium" pitchFamily="34" charset="0"/>
              </a:rPr>
              <a:t>The Brain Drain</a:t>
            </a:r>
            <a:endParaRPr lang="el-GR" sz="1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89725" y="3752066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Franklin Gothic Medium" pitchFamily="34" charset="0"/>
              </a:rPr>
              <a:t>Brain drain = 15.3 billion Euros loss for Greece.</a:t>
            </a:r>
            <a:endParaRPr lang="el-GR" sz="18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46849" y="2751934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Franklin Gothic Medium" pitchFamily="34" charset="0"/>
              </a:rPr>
              <a:t>Of the 185,388 Greek graduates who left  the country since 1990, 139,041 left after 2010.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40690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677</TotalTime>
  <Words>388</Words>
  <Application>Microsoft Office PowerPoint</Application>
  <PresentationFormat>Προσαρμογή</PresentationFormat>
  <Paragraphs>44</Paragraphs>
  <Slides>10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24" baseType="lpstr">
      <vt:lpstr>宋体</vt:lpstr>
      <vt:lpstr>Arial</vt:lpstr>
      <vt:lpstr>ArialMT</vt:lpstr>
      <vt:lpstr>Bell MT</vt:lpstr>
      <vt:lpstr>Calibri</vt:lpstr>
      <vt:lpstr>Calibri-Bold</vt:lpstr>
      <vt:lpstr>Century Gothic</vt:lpstr>
      <vt:lpstr>Franklin Gothic Medium</vt:lpstr>
      <vt:lpstr>Tahoma</vt:lpstr>
      <vt:lpstr>Times New Roman</vt:lpstr>
      <vt:lpstr>Trebuchet MS</vt:lpstr>
      <vt:lpstr>Wingdings 3</vt:lpstr>
      <vt:lpstr>幼圆</vt:lpstr>
      <vt:lpstr>Κομμάτι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user1</dc:creator>
  <cp:lastModifiedBy>Maria Mitarea</cp:lastModifiedBy>
  <cp:revision>84</cp:revision>
  <dcterms:created xsi:type="dcterms:W3CDTF">2017-11-11T15:06:29Z</dcterms:created>
  <dcterms:modified xsi:type="dcterms:W3CDTF">2019-07-20T17:03:38Z</dcterms:modified>
</cp:coreProperties>
</file>