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0" r:id="rId6"/>
    <p:sldId id="261" r:id="rId7"/>
    <p:sldId id="263" r:id="rId8"/>
    <p:sldId id="26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6F7A91-7EAB-45B8-9F80-7BEFD2B27FFD}" type="datetimeFigureOut">
              <a:rPr lang="el-GR" smtClean="0"/>
              <a:pPr/>
              <a:t>29/7/2019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B27797F-2D1A-4A2B-BBAC-3271A42709D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F7A91-7EAB-45B8-9F80-7BEFD2B27FFD}" type="datetimeFigureOut">
              <a:rPr lang="el-GR" smtClean="0"/>
              <a:pPr/>
              <a:t>29/7/2019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7797F-2D1A-4A2B-BBAC-3271A42709D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sylo.gov.gr/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Migration in Greece </a:t>
            </a:r>
            <a:endParaRPr lang="el-GR" dirty="0"/>
          </a:p>
        </p:txBody>
      </p:sp>
      <p:sp>
        <p:nvSpPr>
          <p:cNvPr id="3" name="2 - Θέση περιεχομένου"/>
          <p:cNvSpPr>
            <a:spLocks noGrp="1"/>
          </p:cNvSpPr>
          <p:nvPr>
            <p:ph idx="1"/>
          </p:nvPr>
        </p:nvSpPr>
        <p:spPr/>
        <p:txBody>
          <a:bodyPr/>
          <a:lstStyle/>
          <a:p>
            <a:pPr>
              <a:buNone/>
            </a:pPr>
            <a:r>
              <a:rPr lang="en-US" dirty="0" smtClean="0"/>
              <a:t>Thousands of immigrants and refugees enter our</a:t>
            </a:r>
          </a:p>
          <a:p>
            <a:pPr>
              <a:buNone/>
            </a:pPr>
            <a:r>
              <a:rPr lang="en-US" dirty="0" smtClean="0"/>
              <a:t>country each </a:t>
            </a:r>
            <a:r>
              <a:rPr lang="en-US" dirty="0" err="1" smtClean="0"/>
              <a:t>year,like</a:t>
            </a:r>
            <a:r>
              <a:rPr lang="en-US" dirty="0" smtClean="0"/>
              <a:t> the thousands of people that leave Greece. Immigration affects our nation on multiple  levels from economy to culture and shapes our lifestyle.</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smtClean="0"/>
              <a:t>Statistics and information </a:t>
            </a:r>
            <a:endParaRPr lang="el-GR" dirty="0"/>
          </a:p>
        </p:txBody>
      </p:sp>
      <p:sp>
        <p:nvSpPr>
          <p:cNvPr id="3" name="2 - Θέση περιεχομένου"/>
          <p:cNvSpPr>
            <a:spLocks noGrp="1"/>
          </p:cNvSpPr>
          <p:nvPr>
            <p:ph idx="1"/>
          </p:nvPr>
        </p:nvSpPr>
        <p:spPr>
          <a:xfrm>
            <a:off x="457200" y="1600200"/>
            <a:ext cx="8229600" cy="4637112"/>
          </a:xfrm>
        </p:spPr>
        <p:txBody>
          <a:bodyPr>
            <a:normAutofit fontScale="92500" lnSpcReduction="10000"/>
          </a:bodyPr>
          <a:lstStyle/>
          <a:p>
            <a:pPr>
              <a:buFont typeface="Wingdings" pitchFamily="2" charset="2"/>
              <a:buChar char="Ø"/>
            </a:pPr>
            <a:r>
              <a:rPr lang="en-US" dirty="0" smtClean="0"/>
              <a:t>Most refugees and immigrants that come Greece are from third world countries. Syria, Iraq, Afghanistan, Pakistan and the Balkan region.</a:t>
            </a:r>
          </a:p>
          <a:p>
            <a:pPr>
              <a:buFont typeface="Wingdings" pitchFamily="2" charset="2"/>
              <a:buChar char="Ø"/>
            </a:pPr>
            <a:r>
              <a:rPr lang="en-US" dirty="0" smtClean="0"/>
              <a:t>Many of these people are underage and without guardians. </a:t>
            </a:r>
          </a:p>
          <a:p>
            <a:pPr>
              <a:buFont typeface="Wingdings" pitchFamily="2" charset="2"/>
              <a:buChar char="Ø"/>
            </a:pPr>
            <a:r>
              <a:rPr lang="en-US" dirty="0" smtClean="0"/>
              <a:t>Most people who seek asylum in Greece are between 18 and 34 years old.</a:t>
            </a:r>
          </a:p>
          <a:p>
            <a:pPr>
              <a:buFont typeface="Wingdings" pitchFamily="2" charset="2"/>
              <a:buChar char="Ø"/>
            </a:pPr>
            <a:r>
              <a:rPr lang="en-US" dirty="0" smtClean="0"/>
              <a:t>It has been noted that the number of male refugees / immigrants is significantly larger than that of the female ones.</a:t>
            </a:r>
          </a:p>
          <a:p>
            <a:pPr>
              <a:buFont typeface="Wingdings" pitchFamily="2" charset="2"/>
              <a:buChar char="Ø"/>
            </a:pPr>
            <a:endParaRPr lang="en-US" dirty="0" smtClean="0"/>
          </a:p>
          <a:p>
            <a:pPr>
              <a:buFont typeface="Wingdings" pitchFamily="2" charset="2"/>
              <a:buChar char="Ø"/>
            </a:pPr>
            <a:endParaRPr lang="en-US" dirty="0" smtClean="0"/>
          </a:p>
          <a:p>
            <a:pPr>
              <a:buNone/>
            </a:pPr>
            <a:endParaRPr lang="en-US" dirty="0" smtClean="0"/>
          </a:p>
          <a:p>
            <a:pPr>
              <a:buNone/>
            </a:pPr>
            <a:endParaRPr lang="en-US" dirty="0"/>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pic>
        <p:nvPicPr>
          <p:cNvPr id="5" name="4 - Θέση περιεχομένου" descr="ihml vol.jpg"/>
          <p:cNvPicPr>
            <a:picLocks noGrp="1" noChangeAspect="1"/>
          </p:cNvPicPr>
          <p:nvPr>
            <p:ph idx="1"/>
          </p:nvPr>
        </p:nvPicPr>
        <p:blipFill>
          <a:blip r:embed="rId2" cstate="print"/>
          <a:stretch>
            <a:fillRect/>
          </a:stretch>
        </p:blipFill>
        <p:spPr>
          <a:xfrm>
            <a:off x="251520" y="404664"/>
            <a:ext cx="8640960" cy="61261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BIP.jpg"/>
          <p:cNvPicPr>
            <a:picLocks noGrp="1" noChangeAspect="1"/>
          </p:cNvPicPr>
          <p:nvPr>
            <p:ph idx="1"/>
          </p:nvPr>
        </p:nvPicPr>
        <p:blipFill>
          <a:blip r:embed="rId2" cstate="print"/>
          <a:stretch>
            <a:fillRect/>
          </a:stretch>
        </p:blipFill>
        <p:spPr>
          <a:xfrm>
            <a:off x="323528" y="332656"/>
            <a:ext cx="8352928" cy="626469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1</a:t>
            </a:r>
            <a:r>
              <a:rPr lang="en-US" baseline="30000" dirty="0" smtClean="0"/>
              <a:t>st</a:t>
            </a:r>
            <a:r>
              <a:rPr lang="en-US" dirty="0" smtClean="0"/>
              <a:t> stage</a:t>
            </a:r>
            <a:endParaRPr lang="el-GR" dirty="0"/>
          </a:p>
        </p:txBody>
      </p:sp>
      <p:sp>
        <p:nvSpPr>
          <p:cNvPr id="3" name="2 - Θέση περιεχομένου"/>
          <p:cNvSpPr>
            <a:spLocks noGrp="1"/>
          </p:cNvSpPr>
          <p:nvPr>
            <p:ph idx="1"/>
          </p:nvPr>
        </p:nvSpPr>
        <p:spPr>
          <a:xfrm>
            <a:off x="457200" y="1196752"/>
            <a:ext cx="8229600" cy="5661248"/>
          </a:xfrm>
        </p:spPr>
        <p:txBody>
          <a:bodyPr>
            <a:normAutofit fontScale="85000" lnSpcReduction="20000"/>
          </a:bodyPr>
          <a:lstStyle/>
          <a:p>
            <a:pPr>
              <a:buNone/>
            </a:pPr>
            <a:r>
              <a:rPr lang="en-US" dirty="0" smtClean="0"/>
              <a:t>       When they first arrive to Greece, immigrants have to submit an application in order to obtain international protection (asylum)</a:t>
            </a:r>
          </a:p>
          <a:p>
            <a:pPr>
              <a:buNone/>
            </a:pPr>
            <a:endParaRPr lang="en-US" dirty="0" smtClean="0"/>
          </a:p>
          <a:p>
            <a:pPr>
              <a:buFont typeface="Wingdings" pitchFamily="2" charset="2"/>
              <a:buChar char="Ø"/>
            </a:pPr>
            <a:r>
              <a:rPr lang="en-US" dirty="0" smtClean="0"/>
              <a:t>Who can obtain the asylum :</a:t>
            </a:r>
          </a:p>
          <a:p>
            <a:r>
              <a:rPr lang="en-US" dirty="0" smtClean="0"/>
              <a:t>People who are persecuted in their countries due their race and/or religion or are facing the death penalty. </a:t>
            </a:r>
          </a:p>
          <a:p>
            <a:r>
              <a:rPr lang="en-US" dirty="0" smtClean="0"/>
              <a:t>People who have to leave their countries for political reasons or are in any danger if they stay in their homeland.</a:t>
            </a:r>
          </a:p>
          <a:p>
            <a:r>
              <a:rPr lang="en-US" dirty="0" smtClean="0"/>
              <a:t>Individuals who were the target of abuse due to their </a:t>
            </a:r>
            <a:r>
              <a:rPr lang="en-US" dirty="0" err="1" smtClean="0"/>
              <a:t>charactiristics</a:t>
            </a:r>
            <a:endParaRPr lang="en-US" dirty="0" smtClean="0"/>
          </a:p>
          <a:p>
            <a:pPr>
              <a:buNone/>
            </a:pPr>
            <a:endParaRPr lang="en-US" dirty="0" smtClean="0"/>
          </a:p>
          <a:p>
            <a:pPr>
              <a:buNone/>
            </a:pPr>
            <a:r>
              <a:rPr lang="en-US"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64704"/>
            <a:ext cx="8229600" cy="5361459"/>
          </a:xfrm>
        </p:spPr>
        <p:txBody>
          <a:bodyPr>
            <a:normAutofit fontScale="77500" lnSpcReduction="20000"/>
          </a:bodyPr>
          <a:lstStyle/>
          <a:p>
            <a:pPr>
              <a:buFont typeface="Wingdings" pitchFamily="2" charset="2"/>
              <a:buChar char="Ø"/>
            </a:pPr>
            <a:r>
              <a:rPr lang="en-US" dirty="0" smtClean="0"/>
              <a:t>Where they apply:</a:t>
            </a:r>
          </a:p>
          <a:p>
            <a:pPr>
              <a:buNone/>
            </a:pPr>
            <a:r>
              <a:rPr lang="en-US" dirty="0" smtClean="0"/>
              <a:t>    Regional Asylum offices and units </a:t>
            </a:r>
          </a:p>
          <a:p>
            <a:pPr>
              <a:buNone/>
            </a:pPr>
            <a:endParaRPr lang="en-US" dirty="0" smtClean="0"/>
          </a:p>
          <a:p>
            <a:pPr>
              <a:buNone/>
            </a:pPr>
            <a:endParaRPr lang="en-US" dirty="0" smtClean="0"/>
          </a:p>
          <a:p>
            <a:pPr>
              <a:buFont typeface="Wingdings" pitchFamily="2" charset="2"/>
              <a:buChar char="Ø"/>
            </a:pPr>
            <a:r>
              <a:rPr lang="en-US" dirty="0" smtClean="0"/>
              <a:t>How</a:t>
            </a:r>
          </a:p>
          <a:p>
            <a:pPr>
              <a:buNone/>
            </a:pPr>
            <a:r>
              <a:rPr lang="en-US" dirty="0" smtClean="0"/>
              <a:t>    Applications are free of charge and anyone has the right to submit one. You have </a:t>
            </a:r>
            <a:r>
              <a:rPr lang="en-US" dirty="0" err="1" smtClean="0"/>
              <a:t>have</a:t>
            </a:r>
            <a:r>
              <a:rPr lang="en-US" dirty="0" smtClean="0"/>
              <a:t> to apply by going to the regional office yourself. One can also apply for their family members should they also need asylum. You have to hand in your travel documents or any other document you may have in your </a:t>
            </a:r>
            <a:r>
              <a:rPr lang="en-US" dirty="0" err="1" smtClean="0"/>
              <a:t>possesion</a:t>
            </a:r>
            <a:r>
              <a:rPr lang="en-US" dirty="0" smtClean="0"/>
              <a:t> and is relevant to the examination of your application, the verification of your and your family’s identity, your country and place of origin, as well as your family status. </a:t>
            </a:r>
          </a:p>
          <a:p>
            <a:pPr>
              <a:buNone/>
            </a:pPr>
            <a:r>
              <a:rPr lang="en-US" dirty="0" smtClean="0"/>
              <a:t>  </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48680"/>
            <a:ext cx="8229600" cy="6048672"/>
          </a:xfrm>
        </p:spPr>
        <p:txBody>
          <a:bodyPr>
            <a:normAutofit fontScale="92500" lnSpcReduction="20000"/>
          </a:bodyPr>
          <a:lstStyle/>
          <a:p>
            <a:pPr>
              <a:buFont typeface="Wingdings" pitchFamily="2" charset="2"/>
              <a:buChar char="Ø"/>
            </a:pPr>
            <a:r>
              <a:rPr lang="en-US" b="1" dirty="0" smtClean="0"/>
              <a:t>Attention</a:t>
            </a:r>
            <a:endParaRPr lang="en-US" dirty="0" smtClean="0"/>
          </a:p>
          <a:p>
            <a:r>
              <a:rPr lang="en-US" dirty="0" smtClean="0"/>
              <a:t>If you are under 18 and over 15 years old, you can apply for yourself, even though you are considered underage.</a:t>
            </a:r>
          </a:p>
          <a:p>
            <a:r>
              <a:rPr lang="en-US" dirty="0" smtClean="0"/>
              <a:t>If you are under 15 years old, the application has to be done by your adult representative, who is appointed by the court.</a:t>
            </a:r>
          </a:p>
          <a:p>
            <a:r>
              <a:rPr lang="en-US" dirty="0" smtClean="0"/>
              <a:t>You will be interviewed, fingerprinted (fingerprint verification only applies to individuals 14 and over) and photos of you and your family members will be taken.</a:t>
            </a:r>
          </a:p>
          <a:p>
            <a:r>
              <a:rPr lang="en-US" dirty="0" smtClean="0"/>
              <a:t>You can book an appointment regarding the time and date you have to go to the office and register your application, as well as be interviewed.</a:t>
            </a:r>
          </a:p>
          <a:p>
            <a:endParaRPr lang="en-US"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548680"/>
            <a:ext cx="8291264" cy="5760640"/>
          </a:xfrm>
        </p:spPr>
        <p:txBody>
          <a:bodyPr>
            <a:normAutofit fontScale="92500" lnSpcReduction="10000"/>
          </a:bodyPr>
          <a:lstStyle/>
          <a:p>
            <a:r>
              <a:rPr lang="en-US" dirty="0" smtClean="0"/>
              <a:t>In case you don’t speak Greek, a language interpreter will be present at your interview.</a:t>
            </a:r>
          </a:p>
          <a:p>
            <a:r>
              <a:rPr lang="en-US" dirty="0" smtClean="0"/>
              <a:t>If you need a lawyer, you have to cover the expenses on your own, unless you are a minor and under 15. In that case, the government will provide you with one to accompany you at your interview, if needed.</a:t>
            </a:r>
          </a:p>
          <a:p>
            <a:r>
              <a:rPr lang="en-US" dirty="0" smtClean="0"/>
              <a:t>You have to answer questions in complete truthfulness, since giving false data will affect the chances of your acquiring asylum.</a:t>
            </a:r>
          </a:p>
          <a:p>
            <a:r>
              <a:rPr lang="en-US" dirty="0" smtClean="0"/>
              <a:t>For more detailed information, you may visit the official “Hellenic Republic : Ministry of migration policy” website </a:t>
            </a:r>
            <a:r>
              <a:rPr lang="en-US" dirty="0" smtClean="0">
                <a:hlinkClick r:id="rId2"/>
              </a:rPr>
              <a:t>here</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517</Words>
  <Application>Microsoft Office PowerPoint</Application>
  <PresentationFormat>Προβολή στην οθόνη (4:3)</PresentationFormat>
  <Paragraphs>37</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Wingdings</vt:lpstr>
      <vt:lpstr>Θέμα του Office</vt:lpstr>
      <vt:lpstr>Migration in Greece </vt:lpstr>
      <vt:lpstr>Statistics and information </vt:lpstr>
      <vt:lpstr> </vt:lpstr>
      <vt:lpstr>Παρουσίαση του PowerPoint</vt:lpstr>
      <vt:lpstr>The 1st stage</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spiridoula klampatsea</dc:creator>
  <cp:lastModifiedBy>Maria Mitarea</cp:lastModifiedBy>
  <cp:revision>19</cp:revision>
  <dcterms:created xsi:type="dcterms:W3CDTF">2018-10-09T15:12:57Z</dcterms:created>
  <dcterms:modified xsi:type="dcterms:W3CDTF">2019-07-29T13:49:34Z</dcterms:modified>
</cp:coreProperties>
</file>