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8" r:id="rId13"/>
    <p:sldId id="269" r:id="rId14"/>
    <p:sldId id="267" r:id="rId15"/>
    <p:sldId id="272" r:id="rId16"/>
    <p:sldId id="270" r:id="rId17"/>
    <p:sldId id="271" r:id="rId18"/>
    <p:sldId id="273" r:id="rId19"/>
    <p:sldId id="274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00FF00"/>
    <a:srgbClr val="33CC33"/>
    <a:srgbClr val="FFFF66"/>
    <a:srgbClr val="FEC802"/>
    <a:srgbClr val="77D448"/>
    <a:srgbClr val="3333FF"/>
    <a:srgbClr val="FF33CC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6969018271406485E-3"/>
          <c:y val="7.5709463245738316E-3"/>
          <c:w val="0.64027319302942964"/>
          <c:h val="0.94447972695312565"/>
        </c:manualLayout>
      </c:layout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Πωλήσεις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203200"/>
            </a:sp3d>
          </c:spPr>
          <c:dLbls>
            <c:showVal val="1"/>
            <c:showLeaderLines val="1"/>
          </c:dLbls>
          <c:cat>
            <c:strRef>
              <c:f>Φύλλο1!$A$2:$A$5</c:f>
              <c:strCache>
                <c:ptCount val="4"/>
                <c:pt idx="0">
                  <c:v>financial reasons</c:v>
                </c:pt>
                <c:pt idx="1">
                  <c:v>military/safety reasons</c:v>
                </c:pt>
                <c:pt idx="2">
                  <c:v>political reasons</c:v>
                </c:pt>
                <c:pt idx="3">
                  <c:v>social reason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40</c:v>
                </c:pt>
                <c:pt idx="1">
                  <c:v>40</c:v>
                </c:pt>
                <c:pt idx="2">
                  <c:v>15</c:v>
                </c:pt>
                <c:pt idx="3">
                  <c:v>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9876192706199149"/>
          <c:y val="0.57362020000015945"/>
          <c:w val="0.39084838983072467"/>
          <c:h val="0.424025454276651"/>
        </c:manualLayout>
      </c:layout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25221318862833159"/>
          <c:y val="7.4649763295593094E-3"/>
          <c:w val="0.33945196157184226"/>
          <c:h val="0.84901879645772182"/>
        </c:manualLayout>
      </c:layout>
      <c:bar3DChart>
        <c:barDir val="bar"/>
        <c:grouping val="clustered"/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Σειρά 1</c:v>
                </c:pt>
              </c:strCache>
            </c:strRef>
          </c:tx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8.5469487258451118E-3"/>
                  <c:y val="2.4883254431864381E-3"/>
                </c:manualLayout>
              </c:layout>
              <c:showVal val="1"/>
            </c:dLbl>
            <c:dLbl>
              <c:idx val="1"/>
              <c:layout>
                <c:manualLayout>
                  <c:x val="6.8375589806760903E-3"/>
                  <c:y val="2.4883254431864381E-3"/>
                </c:manualLayout>
              </c:layout>
              <c:showVal val="1"/>
            </c:dLbl>
            <c:dLbl>
              <c:idx val="2"/>
              <c:layout>
                <c:manualLayout>
                  <c:x val="2.2222066687197291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2.0512676942028268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>
                    <a:solidFill>
                      <a:schemeClr val="tx1"/>
                    </a:solidFill>
                  </a:defRPr>
                </a:pPr>
                <a:endParaRPr lang="el-GR"/>
              </a:p>
            </c:txPr>
            <c:showVal val="1"/>
          </c:dLbls>
          <c:cat>
            <c:strRef>
              <c:f>Φύλλο1!$A$2:$A$5</c:f>
              <c:strCache>
                <c:ptCount val="4"/>
                <c:pt idx="0">
                  <c:v>Don't know/ no answer</c:v>
                </c:pt>
                <c:pt idx="1">
                  <c:v>Maybe</c:v>
                </c:pt>
                <c:pt idx="2">
                  <c:v>No</c:v>
                </c:pt>
                <c:pt idx="3">
                  <c:v>Yes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2</c:v>
                </c:pt>
                <c:pt idx="1">
                  <c:v>16</c:v>
                </c:pt>
                <c:pt idx="2">
                  <c:v>4</c:v>
                </c:pt>
                <c:pt idx="3">
                  <c:v>78</c:v>
                </c:pt>
              </c:numCache>
            </c:numRef>
          </c:val>
        </c:ser>
        <c:shape val="box"/>
        <c:axId val="191775104"/>
        <c:axId val="191776640"/>
        <c:axId val="0"/>
      </c:bar3DChart>
      <c:catAx>
        <c:axId val="191775104"/>
        <c:scaling>
          <c:orientation val="minMax"/>
        </c:scaling>
        <c:axPos val="l"/>
        <c:numFmt formatCode="General" sourceLinked="1"/>
        <c:tickLblPos val="nextTo"/>
        <c:crossAx val="191776640"/>
        <c:crosses val="autoZero"/>
        <c:auto val="1"/>
        <c:lblAlgn val="ctr"/>
        <c:lblOffset val="100"/>
      </c:catAx>
      <c:valAx>
        <c:axId val="191776640"/>
        <c:scaling>
          <c:orientation val="minMax"/>
        </c:scaling>
        <c:axPos val="b"/>
        <c:majorGridlines/>
        <c:numFmt formatCode="General" sourceLinked="1"/>
        <c:tickLblPos val="nextTo"/>
        <c:crossAx val="191775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515229989641351"/>
          <c:y val="0.23120912631562859"/>
          <c:w val="0.34553173596469888"/>
          <c:h val="0.49279188939138696"/>
        </c:manualLayout>
      </c:layout>
      <c:txPr>
        <a:bodyPr/>
        <a:lstStyle/>
        <a:p>
          <a:pPr>
            <a:defRPr b="1"/>
          </a:pPr>
          <a:endParaRPr lang="el-GR"/>
        </a:p>
      </c:txPr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0449092349494814E-2"/>
          <c:y val="0.19401707817144079"/>
          <c:w val="0.59980140534307336"/>
          <c:h val="0.73334338956112988"/>
        </c:manualLayout>
      </c:layout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Πωλήσεις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softEdge">
              <a:bevelT w="266700" h="120650"/>
            </a:sp3d>
          </c:spPr>
          <c:dPt>
            <c:idx val="4"/>
            <c:spPr>
              <a:solidFill>
                <a:srgbClr val="FFFF66"/>
              </a:solidFill>
              <a:scene3d>
                <a:camera prst="orthographicFront"/>
                <a:lightRig rig="threePt" dir="t"/>
              </a:scene3d>
              <a:sp3d prstMaterial="softEdge">
                <a:bevelT w="266700" h="120650"/>
              </a:sp3d>
            </c:spPr>
          </c:dPt>
          <c:dLbls>
            <c:txPr>
              <a:bodyPr/>
              <a:lstStyle/>
              <a:p>
                <a:pPr>
                  <a:defRPr sz="2000" b="1"/>
                </a:pPr>
                <a:endParaRPr lang="el-GR"/>
              </a:p>
            </c:txPr>
            <c:showVal val="1"/>
            <c:showLeaderLines val="1"/>
          </c:dLbls>
          <c:cat>
            <c:strRef>
              <c:f>Φύλλο1!$A$2:$A$6</c:f>
              <c:strCache>
                <c:ptCount val="5"/>
                <c:pt idx="0">
                  <c:v>A lot</c:v>
                </c:pt>
                <c:pt idx="1">
                  <c:v>Moderately</c:v>
                </c:pt>
                <c:pt idx="2">
                  <c:v>only a little</c:v>
                </c:pt>
                <c:pt idx="3">
                  <c:v>not at all</c:v>
                </c:pt>
                <c:pt idx="4">
                  <c:v>don't know / no answer 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20</c:v>
                </c:pt>
                <c:pt idx="1">
                  <c:v>44</c:v>
                </c:pt>
                <c:pt idx="2">
                  <c:v>12</c:v>
                </c:pt>
                <c:pt idx="3">
                  <c:v>18</c:v>
                </c:pt>
                <c:pt idx="4">
                  <c:v>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1096958116645059"/>
          <c:y val="0.1064404661482934"/>
          <c:w val="0.28903038132299891"/>
          <c:h val="0.8935595338517065"/>
        </c:manualLayout>
      </c:layout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plotArea>
      <c:layout>
        <c:manualLayout>
          <c:layoutTarget val="inner"/>
          <c:xMode val="edge"/>
          <c:yMode val="edge"/>
          <c:x val="9.2652453636803703E-2"/>
          <c:y val="9.0659707258154587E-2"/>
          <c:w val="0.48592013204684348"/>
          <c:h val="0.81868058548369083"/>
        </c:manualLayout>
      </c:layout>
      <c:doughnut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percent</c:v>
                </c:pt>
              </c:strCache>
            </c:strRef>
          </c:tx>
          <c:spPr>
            <a:scene3d>
              <a:camera prst="orthographicFront"/>
              <a:lightRig rig="sunset" dir="t"/>
            </a:scene3d>
            <a:sp3d>
              <a:bevelT w="209550"/>
            </a:sp3d>
          </c:spPr>
          <c:dPt>
            <c:idx val="0"/>
            <c:spPr>
              <a:solidFill>
                <a:srgbClr val="FF33CC"/>
              </a:solidFill>
              <a:scene3d>
                <a:camera prst="orthographicFront"/>
                <a:lightRig rig="sunset" dir="t"/>
              </a:scene3d>
              <a:sp3d>
                <a:bevelT w="209550"/>
              </a:sp3d>
            </c:spPr>
          </c:dPt>
          <c:dPt>
            <c:idx val="1"/>
            <c:spPr>
              <a:solidFill>
                <a:schemeClr val="accent1">
                  <a:lumMod val="60000"/>
                  <a:lumOff val="40000"/>
                </a:schemeClr>
              </a:solidFill>
              <a:scene3d>
                <a:camera prst="orthographicFront"/>
                <a:lightRig rig="morning" dir="t"/>
              </a:scene3d>
              <a:sp3d>
                <a:bevelT w="209550"/>
              </a:sp3d>
            </c:spPr>
          </c:dPt>
          <c:dPt>
            <c:idx val="2"/>
            <c:spPr>
              <a:solidFill>
                <a:srgbClr val="00FF00"/>
              </a:solidFill>
              <a:scene3d>
                <a:camera prst="orthographicFront"/>
                <a:lightRig rig="sunset" dir="t"/>
              </a:scene3d>
              <a:sp3d>
                <a:bevelT w="209550"/>
              </a:sp3d>
            </c:spPr>
          </c:dPt>
          <c:dPt>
            <c:idx val="3"/>
            <c:spPr>
              <a:solidFill>
                <a:srgbClr val="FFFF00"/>
              </a:solidFill>
              <a:scene3d>
                <a:camera prst="orthographicFront"/>
                <a:lightRig rig="sunset" dir="t"/>
              </a:scene3d>
              <a:sp3d>
                <a:bevelT w="209550"/>
              </a:sp3d>
            </c:spPr>
          </c:dPt>
          <c:dLbls>
            <c:dLbl>
              <c:idx val="0"/>
              <c:layout>
                <c:manualLayout>
                  <c:x val="-1.5194575512613544E-3"/>
                  <c:y val="-0.13823942875549453"/>
                </c:manualLayout>
              </c:layout>
              <c:showVal val="1"/>
            </c:dLbl>
            <c:dLbl>
              <c:idx val="3"/>
              <c:layout>
                <c:manualLayout>
                  <c:x val="-1.9752948166397589E-2"/>
                  <c:y val="-0.13823942875549453"/>
                </c:manualLayout>
              </c:layout>
              <c:showVal val="1"/>
            </c:dLbl>
            <c:txPr>
              <a:bodyPr/>
              <a:lstStyle/>
              <a:p>
                <a:pPr>
                  <a:defRPr sz="2800" b="1"/>
                </a:pPr>
                <a:endParaRPr lang="el-GR"/>
              </a:p>
            </c:txPr>
            <c:showVal val="1"/>
            <c:showLeaderLines val="1"/>
          </c:dLbls>
          <c:cat>
            <c:strRef>
              <c:f>Φύλλο1!$A$2:$A$5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Maybe</c:v>
                </c:pt>
                <c:pt idx="3">
                  <c:v>don't know/ no answer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3</c:v>
                </c:pt>
                <c:pt idx="1">
                  <c:v>89</c:v>
                </c:pt>
                <c:pt idx="2">
                  <c:v>24</c:v>
                </c:pt>
                <c:pt idx="3">
                  <c:v>2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6628787905979414"/>
          <c:y val="0.19449529707770194"/>
          <c:w val="0.30788134256876382"/>
          <c:h val="0.51973106807193259"/>
        </c:manualLayout>
      </c:layout>
      <c:txPr>
        <a:bodyPr/>
        <a:lstStyle/>
        <a:p>
          <a:pPr>
            <a:defRPr sz="2000" b="1"/>
          </a:pPr>
          <a:endParaRPr lang="el-GR"/>
        </a:p>
      </c:txPr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spPr>
            <a:scene3d>
              <a:camera prst="orthographicFront"/>
              <a:lightRig rig="chilly" dir="t"/>
            </a:scene3d>
            <a:sp3d>
              <a:bevelT w="228600"/>
              <a:bevelB w="196850"/>
            </a:sp3d>
          </c:spPr>
          <c:cat>
            <c:strRef>
              <c:f>Φύλλο1!$A$2:$A$7</c:f>
              <c:strCache>
                <c:ptCount val="6"/>
                <c:pt idx="0">
                  <c:v>Greece</c:v>
                </c:pt>
                <c:pt idx="1">
                  <c:v>Italy</c:v>
                </c:pt>
                <c:pt idx="2">
                  <c:v>Spain</c:v>
                </c:pt>
                <c:pt idx="3">
                  <c:v>Germany</c:v>
                </c:pt>
                <c:pt idx="4">
                  <c:v>France</c:v>
                </c:pt>
                <c:pt idx="5">
                  <c:v>Others</c:v>
                </c:pt>
              </c:strCache>
            </c:strRef>
          </c:cat>
          <c:val>
            <c:numRef>
              <c:f>Φύλλο1!$B$2:$B$7</c:f>
              <c:numCache>
                <c:formatCode>General</c:formatCode>
                <c:ptCount val="6"/>
                <c:pt idx="0">
                  <c:v>30</c:v>
                </c:pt>
                <c:pt idx="1">
                  <c:v>24</c:v>
                </c:pt>
                <c:pt idx="2">
                  <c:v>11</c:v>
                </c:pt>
                <c:pt idx="3">
                  <c:v>20</c:v>
                </c:pt>
                <c:pt idx="4">
                  <c:v>12</c:v>
                </c:pt>
                <c:pt idx="5">
                  <c:v>3</c:v>
                </c:pt>
              </c:numCache>
            </c:numRef>
          </c:val>
        </c:ser>
        <c:axId val="193935616"/>
        <c:axId val="193998848"/>
      </c:barChart>
      <c:catAx>
        <c:axId val="193935616"/>
        <c:scaling>
          <c:orientation val="minMax"/>
        </c:scaling>
        <c:axPos val="b"/>
        <c:numFmt formatCode="General" sourceLinked="1"/>
        <c:tickLblPos val="nextTo"/>
        <c:crossAx val="193998848"/>
        <c:crosses val="autoZero"/>
        <c:auto val="1"/>
        <c:lblAlgn val="ctr"/>
        <c:lblOffset val="100"/>
      </c:catAx>
      <c:valAx>
        <c:axId val="193998848"/>
        <c:scaling>
          <c:orientation val="minMax"/>
        </c:scaling>
        <c:axPos val="l"/>
        <c:majorGridlines/>
        <c:numFmt formatCode="General" sourceLinked="1"/>
        <c:tickLblPos val="nextTo"/>
        <c:crossAx val="1939356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7.4966468062579381E-2"/>
          <c:y val="9.3062065834865038E-2"/>
          <c:w val="0.64407636373816834"/>
          <c:h val="0.65595435397759916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00CC00"/>
              </a:solidFill>
            </c:spPr>
          </c:dPt>
          <c:dPt>
            <c:idx val="3"/>
            <c:spPr>
              <a:solidFill>
                <a:srgbClr val="0000FF"/>
              </a:solidFill>
            </c:spPr>
          </c:dPt>
          <c:dLbls>
            <c:showVal val="1"/>
          </c:dLbls>
          <c:cat>
            <c:strRef>
              <c:f>Φύλλο1!$A$2:$A$5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Maybe</c:v>
                </c:pt>
                <c:pt idx="3">
                  <c:v>don't know/ no answer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88</c:v>
                </c:pt>
                <c:pt idx="1">
                  <c:v>5</c:v>
                </c:pt>
                <c:pt idx="2">
                  <c:v>5</c:v>
                </c:pt>
                <c:pt idx="3">
                  <c:v>2</c:v>
                </c:pt>
              </c:numCache>
            </c:numRef>
          </c:val>
        </c:ser>
        <c:shape val="box"/>
        <c:axId val="194291584"/>
        <c:axId val="194293120"/>
        <c:axId val="0"/>
      </c:bar3DChart>
      <c:catAx>
        <c:axId val="1942915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/>
            </a:pPr>
            <a:endParaRPr lang="el-GR"/>
          </a:p>
        </c:txPr>
        <c:crossAx val="194293120"/>
        <c:crosses val="autoZero"/>
        <c:auto val="1"/>
        <c:lblAlgn val="ctr"/>
        <c:lblOffset val="100"/>
      </c:catAx>
      <c:valAx>
        <c:axId val="194293120"/>
        <c:scaling>
          <c:orientation val="minMax"/>
        </c:scaling>
        <c:axPos val="l"/>
        <c:majorGridlines/>
        <c:numFmt formatCode="General" sourceLinked="1"/>
        <c:tickLblPos val="nextTo"/>
        <c:crossAx val="19429158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 b="1">
              <a:latin typeface="Calibri" pitchFamily="34" charset="0"/>
              <a:cs typeface="Calibri" pitchFamily="34" charset="0"/>
            </a:defRPr>
          </a:pPr>
          <a:endParaRPr lang="el-GR"/>
        </a:p>
      </c:txPr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/>
      <c:bar3DChart>
        <c:barDir val="bar"/>
        <c:grouping val="clustered"/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/>
          </c:spPr>
          <c:dLbls>
            <c:dLbl>
              <c:idx val="0"/>
              <c:layout>
                <c:manualLayout>
                  <c:x val="1.4034989486650919E-2"/>
                  <c:y val="-2.523648774857942E-3"/>
                </c:manualLayout>
              </c:layout>
              <c:showVal val="1"/>
            </c:dLbl>
            <c:dLbl>
              <c:idx val="1"/>
              <c:layout>
                <c:manualLayout>
                  <c:x val="2.0272762591829138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2.0272762591829075E-2"/>
                  <c:y val="-7.570946324573829E-3"/>
                </c:manualLayout>
              </c:layout>
              <c:showVal val="1"/>
            </c:dLbl>
            <c:dLbl>
              <c:idx val="3"/>
              <c:layout>
                <c:manualLayout>
                  <c:x val="2.1832205868123691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el-GR"/>
              </a:p>
            </c:txPr>
            <c:showVal val="1"/>
          </c:dLbls>
          <c:cat>
            <c:strRef>
              <c:f>Φύλλο1!$A$2:$A$5</c:f>
              <c:strCache>
                <c:ptCount val="4"/>
                <c:pt idx="0">
                  <c:v> population</c:v>
                </c:pt>
                <c:pt idx="1">
                  <c:v> wealth</c:v>
                </c:pt>
                <c:pt idx="2">
                  <c:v> area</c:v>
                </c:pt>
                <c:pt idx="3">
                  <c:v>social standards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21</c:v>
                </c:pt>
                <c:pt idx="1">
                  <c:v>45</c:v>
                </c:pt>
                <c:pt idx="2">
                  <c:v>16</c:v>
                </c:pt>
                <c:pt idx="3">
                  <c:v>18</c:v>
                </c:pt>
              </c:numCache>
            </c:numRef>
          </c:val>
        </c:ser>
        <c:shape val="box"/>
        <c:axId val="194353408"/>
        <c:axId val="194355200"/>
        <c:axId val="0"/>
      </c:bar3DChart>
      <c:catAx>
        <c:axId val="194353408"/>
        <c:scaling>
          <c:orientation val="minMax"/>
        </c:scaling>
        <c:axPos val="l"/>
        <c:tickLblPos val="nextTo"/>
        <c:txPr>
          <a:bodyPr/>
          <a:lstStyle/>
          <a:p>
            <a:pPr>
              <a:defRPr sz="2000" b="1"/>
            </a:pPr>
            <a:endParaRPr lang="el-GR"/>
          </a:p>
        </c:txPr>
        <c:crossAx val="194355200"/>
        <c:crosses val="autoZero"/>
        <c:auto val="1"/>
        <c:lblAlgn val="ctr"/>
        <c:lblOffset val="100"/>
      </c:catAx>
      <c:valAx>
        <c:axId val="194355200"/>
        <c:scaling>
          <c:orientation val="minMax"/>
        </c:scaling>
        <c:axPos val="b"/>
        <c:majorGridlines/>
        <c:numFmt formatCode="General" sourceLinked="1"/>
        <c:tickLblPos val="nextTo"/>
        <c:crossAx val="1943534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percent</c:v>
                </c:pt>
              </c:strCache>
            </c:strRef>
          </c:tx>
          <c:dLbls>
            <c:txPr>
              <a:bodyPr/>
              <a:lstStyle/>
              <a:p>
                <a:pPr>
                  <a:defRPr sz="2400" b="1"/>
                </a:pPr>
                <a:endParaRPr lang="el-GR"/>
              </a:p>
            </c:txPr>
            <c:showVal val="1"/>
          </c:dLbls>
          <c:cat>
            <c:strRef>
              <c:f>Φύλλο1!$A$2:$A$5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So and so</c:v>
                </c:pt>
                <c:pt idx="3">
                  <c:v>not sure/no answer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10</c:v>
                </c:pt>
                <c:pt idx="1">
                  <c:v>60</c:v>
                </c:pt>
                <c:pt idx="2">
                  <c:v>28</c:v>
                </c:pt>
                <c:pt idx="3">
                  <c:v>2</c:v>
                </c:pt>
              </c:numCache>
            </c:numRef>
          </c:val>
        </c:ser>
        <c:shape val="pyramid"/>
        <c:axId val="159027584"/>
        <c:axId val="159029120"/>
        <c:axId val="0"/>
      </c:bar3DChart>
      <c:catAx>
        <c:axId val="159027584"/>
        <c:scaling>
          <c:orientation val="minMax"/>
        </c:scaling>
        <c:axPos val="b"/>
        <c:numFmt formatCode="General" sourceLinked="1"/>
        <c:tickLblPos val="nextTo"/>
        <c:crossAx val="159029120"/>
        <c:crosses val="autoZero"/>
        <c:auto val="1"/>
        <c:lblAlgn val="ctr"/>
        <c:lblOffset val="100"/>
      </c:catAx>
      <c:valAx>
        <c:axId val="159029120"/>
        <c:scaling>
          <c:orientation val="minMax"/>
        </c:scaling>
        <c:axPos val="l"/>
        <c:majorGridlines/>
        <c:numFmt formatCode="General" sourceLinked="1"/>
        <c:tickLblPos val="nextTo"/>
        <c:crossAx val="1590275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plotArea>
      <c:layout/>
      <c:doughnut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percent</c:v>
                </c:pt>
              </c:strCache>
            </c:strRef>
          </c:tx>
          <c:spPr>
            <a:scene3d>
              <a:camera prst="orthographicFront"/>
              <a:lightRig rig="sunset" dir="t"/>
            </a:scene3d>
            <a:sp3d>
              <a:bevelT w="209550"/>
            </a:sp3d>
          </c:spPr>
          <c:dPt>
            <c:idx val="2"/>
            <c:spPr>
              <a:solidFill>
                <a:srgbClr val="FFC000"/>
              </a:solidFill>
              <a:scene3d>
                <a:camera prst="orthographicFront"/>
                <a:lightRig rig="sunset" dir="t"/>
              </a:scene3d>
              <a:sp3d>
                <a:bevelT w="209550"/>
              </a:sp3d>
            </c:spPr>
          </c:dPt>
          <c:dLbls>
            <c:txPr>
              <a:bodyPr/>
              <a:lstStyle/>
              <a:p>
                <a:pPr>
                  <a:defRPr sz="2000" b="1"/>
                </a:pPr>
                <a:endParaRPr lang="el-GR"/>
              </a:p>
            </c:txPr>
            <c:showVal val="1"/>
            <c:showLeaderLines val="1"/>
          </c:dLbls>
          <c:cat>
            <c:strRef>
              <c:f>Φύλλο1!$A$2:$A$5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So and so</c:v>
                </c:pt>
                <c:pt idx="3">
                  <c:v>don't know/ no answer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25</c:v>
                </c:pt>
                <c:pt idx="1">
                  <c:v>45</c:v>
                </c:pt>
                <c:pt idx="2">
                  <c:v>25</c:v>
                </c:pt>
                <c:pt idx="3">
                  <c:v>5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6628787905979359"/>
          <c:y val="0.19449529707770172"/>
          <c:w val="0.30788134256876382"/>
          <c:h val="0.51973106807193259"/>
        </c:manualLayout>
      </c:layout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%</c:v>
                </c:pt>
              </c:strCache>
            </c:strRef>
          </c:tx>
          <c:dPt>
            <c:idx val="1"/>
            <c:spPr>
              <a:solidFill>
                <a:srgbClr val="00CC00"/>
              </a:solidFill>
            </c:spPr>
          </c:dPt>
          <c:dPt>
            <c:idx val="2"/>
            <c:spPr>
              <a:solidFill>
                <a:srgbClr val="FFFF66"/>
              </a:solidFill>
            </c:spPr>
          </c:dPt>
          <c:dLbls>
            <c:showVal val="1"/>
          </c:dLbls>
          <c:cat>
            <c:strRef>
              <c:f>Φύλλο1!$A$2:$A$5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It depends</c:v>
                </c:pt>
                <c:pt idx="3">
                  <c:v>don't know/ no answer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49</c:v>
                </c:pt>
                <c:pt idx="1">
                  <c:v>9</c:v>
                </c:pt>
                <c:pt idx="2">
                  <c:v>40</c:v>
                </c:pt>
                <c:pt idx="3">
                  <c:v>2</c:v>
                </c:pt>
              </c:numCache>
            </c:numRef>
          </c:val>
        </c:ser>
        <c:shape val="box"/>
        <c:axId val="159238784"/>
        <c:axId val="159314304"/>
        <c:axId val="0"/>
      </c:bar3DChart>
      <c:catAx>
        <c:axId val="159238784"/>
        <c:scaling>
          <c:orientation val="minMax"/>
        </c:scaling>
        <c:axPos val="b"/>
        <c:tickLblPos val="nextTo"/>
        <c:crossAx val="159314304"/>
        <c:crosses val="autoZero"/>
        <c:auto val="1"/>
        <c:lblAlgn val="ctr"/>
        <c:lblOffset val="100"/>
      </c:catAx>
      <c:valAx>
        <c:axId val="159314304"/>
        <c:scaling>
          <c:orientation val="minMax"/>
        </c:scaling>
        <c:axPos val="l"/>
        <c:majorGridlines/>
        <c:numFmt formatCode="General" sourceLinked="1"/>
        <c:tickLblPos val="nextTo"/>
        <c:crossAx val="1592387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layout/>
    </c:title>
    <c:view3D>
      <c:rAngAx val="1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spPr>
              <a:solidFill>
                <a:srgbClr val="3333FF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33CC33"/>
              </a:solidFill>
            </c:spPr>
          </c:dPt>
          <c:dPt>
            <c:idx val="3"/>
            <c:spPr>
              <a:solidFill>
                <a:srgbClr val="FFFF66"/>
              </a:solidFill>
            </c:spPr>
          </c:dPt>
          <c:dLbls>
            <c:txPr>
              <a:bodyPr/>
              <a:lstStyle/>
              <a:p>
                <a:pPr>
                  <a:defRPr sz="2400" b="1">
                    <a:latin typeface="Calibri" pitchFamily="34" charset="0"/>
                    <a:cs typeface="Calibri" pitchFamily="34" charset="0"/>
                  </a:defRPr>
                </a:pPr>
                <a:endParaRPr lang="el-GR"/>
              </a:p>
            </c:txPr>
            <c:showVal val="1"/>
          </c:dLbls>
          <c:cat>
            <c:strRef>
              <c:f>Φύλλο1!$A$2:$A$5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Maybe</c:v>
                </c:pt>
                <c:pt idx="3">
                  <c:v>don't know/ no answer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40</c:v>
                </c:pt>
                <c:pt idx="1">
                  <c:v>38</c:v>
                </c:pt>
                <c:pt idx="2">
                  <c:v>19</c:v>
                </c:pt>
                <c:pt idx="3">
                  <c:v>3</c:v>
                </c:pt>
              </c:numCache>
            </c:numRef>
          </c:val>
        </c:ser>
        <c:shape val="cylinder"/>
        <c:axId val="190968960"/>
        <c:axId val="191238144"/>
        <c:axId val="0"/>
      </c:bar3DChart>
      <c:catAx>
        <c:axId val="19096896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>
                <a:latin typeface="Calibri" pitchFamily="34" charset="0"/>
                <a:cs typeface="Calibri" pitchFamily="34" charset="0"/>
              </a:defRPr>
            </a:pPr>
            <a:endParaRPr lang="el-GR"/>
          </a:p>
        </c:txPr>
        <c:crossAx val="191238144"/>
        <c:crosses val="autoZero"/>
        <c:auto val="1"/>
        <c:lblAlgn val="ctr"/>
        <c:lblOffset val="100"/>
      </c:catAx>
      <c:valAx>
        <c:axId val="191238144"/>
        <c:scaling>
          <c:orientation val="minMax"/>
        </c:scaling>
        <c:axPos val="l"/>
        <c:majorGridlines/>
        <c:numFmt formatCode="General" sourceLinked="1"/>
        <c:tickLblPos val="nextTo"/>
        <c:crossAx val="1909689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8333256343280459E-2"/>
          <c:y val="8.3182794551252187E-2"/>
          <c:w val="0.63135574758741175"/>
          <c:h val="0.86114422180757133"/>
        </c:manualLayout>
      </c:layout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%</c:v>
                </c:pt>
              </c:strCache>
            </c:strRef>
          </c:tx>
          <c:spPr>
            <a:ln>
              <a:solidFill>
                <a:schemeClr val="bg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203200"/>
            </a:sp3d>
          </c:spPr>
          <c:dPt>
            <c:idx val="0"/>
            <c:spPr>
              <a:solidFill>
                <a:srgbClr val="0000FF"/>
              </a:solidFill>
              <a:ln>
                <a:solidFill>
                  <a:schemeClr val="bg2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203200"/>
              </a:sp3d>
            </c:spPr>
          </c:dPt>
          <c:dPt>
            <c:idx val="1"/>
            <c:spPr>
              <a:solidFill>
                <a:srgbClr val="00FF00"/>
              </a:solidFill>
              <a:ln>
                <a:solidFill>
                  <a:schemeClr val="bg2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203200"/>
              </a:sp3d>
            </c:spPr>
          </c:dPt>
          <c:dPt>
            <c:idx val="2"/>
            <c:spPr>
              <a:solidFill>
                <a:srgbClr val="FF33CC"/>
              </a:solidFill>
              <a:ln>
                <a:solidFill>
                  <a:schemeClr val="bg2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203200"/>
              </a:sp3d>
            </c:spPr>
          </c:dPt>
          <c:dPt>
            <c:idx val="3"/>
            <c:spPr>
              <a:solidFill>
                <a:srgbClr val="FFFF00"/>
              </a:solidFill>
              <a:ln>
                <a:solidFill>
                  <a:schemeClr val="bg2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203200"/>
              </a:sp3d>
            </c:spPr>
          </c:dPt>
          <c:dLbls>
            <c:txPr>
              <a:bodyPr/>
              <a:lstStyle/>
              <a:p>
                <a:pPr>
                  <a:defRPr sz="2000" b="1"/>
                </a:pPr>
                <a:endParaRPr lang="el-GR"/>
              </a:p>
            </c:txPr>
            <c:showVal val="1"/>
            <c:showLeaderLines val="1"/>
          </c:dLbls>
          <c:cat>
            <c:strRef>
              <c:f>Φύλλο1!$A$2:$A$5</c:f>
              <c:strCache>
                <c:ptCount val="4"/>
                <c:pt idx="0">
                  <c:v>An asset</c:v>
                </c:pt>
                <c:pt idx="1">
                  <c:v>A liability</c:v>
                </c:pt>
                <c:pt idx="2">
                  <c:v>It depends</c:v>
                </c:pt>
                <c:pt idx="3">
                  <c:v>don't know/ no answer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25</c:v>
                </c:pt>
                <c:pt idx="1">
                  <c:v>45</c:v>
                </c:pt>
                <c:pt idx="2">
                  <c:v>28</c:v>
                </c:pt>
                <c:pt idx="3">
                  <c:v>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7468889894425665"/>
          <c:y val="0.11070575655982513"/>
          <c:w val="0.32531110105574412"/>
          <c:h val="0.38007894471011378"/>
        </c:manualLayout>
      </c:layout>
      <c:txPr>
        <a:bodyPr/>
        <a:lstStyle/>
        <a:p>
          <a:pPr>
            <a:defRPr sz="1800" b="1">
              <a:latin typeface="Calibri" pitchFamily="34" charset="0"/>
              <a:cs typeface="Calibri" pitchFamily="34" charset="0"/>
            </a:defRPr>
          </a:pPr>
          <a:endParaRPr lang="el-GR"/>
        </a:p>
      </c:txPr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6.688571653996217E-2"/>
          <c:y val="0.13402189657723382"/>
          <c:w val="0.64407636373816834"/>
          <c:h val="0.62885696673908564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%</c:v>
                </c:pt>
              </c:strCache>
            </c:strRef>
          </c:tx>
          <c:dLbls>
            <c:showVal val="1"/>
          </c:dLbls>
          <c:cat>
            <c:strRef>
              <c:f>Φύλλο1!$A$2:$A$5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Maybe</c:v>
                </c:pt>
                <c:pt idx="3">
                  <c:v>don't know/ no answer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62</c:v>
                </c:pt>
                <c:pt idx="1">
                  <c:v>18</c:v>
                </c:pt>
                <c:pt idx="2">
                  <c:v>18</c:v>
                </c:pt>
                <c:pt idx="3">
                  <c:v>2</c:v>
                </c:pt>
              </c:numCache>
            </c:numRef>
          </c:val>
        </c:ser>
        <c:shape val="box"/>
        <c:axId val="192046976"/>
        <c:axId val="192048512"/>
        <c:axId val="0"/>
      </c:bar3DChart>
      <c:catAx>
        <c:axId val="192046976"/>
        <c:scaling>
          <c:orientation val="minMax"/>
        </c:scaling>
        <c:axPos val="b"/>
        <c:numFmt formatCode="General" sourceLinked="1"/>
        <c:tickLblPos val="nextTo"/>
        <c:crossAx val="192048512"/>
        <c:crosses val="autoZero"/>
        <c:auto val="1"/>
        <c:lblAlgn val="ctr"/>
        <c:lblOffset val="100"/>
      </c:catAx>
      <c:valAx>
        <c:axId val="192048512"/>
        <c:scaling>
          <c:orientation val="minMax"/>
        </c:scaling>
        <c:axPos val="l"/>
        <c:majorGridlines/>
        <c:numFmt formatCode="General" sourceLinked="1"/>
        <c:tickLblPos val="nextTo"/>
        <c:crossAx val="19204697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 b="1">
              <a:latin typeface="Calibri" pitchFamily="34" charset="0"/>
              <a:cs typeface="Calibri" pitchFamily="34" charset="0"/>
            </a:defRPr>
          </a:pPr>
          <a:endParaRPr lang="el-GR"/>
        </a:p>
      </c:txPr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plotArea>
      <c:layout/>
      <c:doughnut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percent</c:v>
                </c:pt>
              </c:strCache>
            </c:strRef>
          </c:tx>
          <c:spPr>
            <a:scene3d>
              <a:camera prst="orthographicFront"/>
              <a:lightRig rig="sunset" dir="t"/>
            </a:scene3d>
            <a:sp3d>
              <a:bevelT w="209550"/>
            </a:sp3d>
          </c:spPr>
          <c:dPt>
            <c:idx val="0"/>
            <c:spPr>
              <a:solidFill>
                <a:srgbClr val="FF33CC"/>
              </a:solidFill>
              <a:scene3d>
                <a:camera prst="orthographicFront"/>
                <a:lightRig rig="sunset" dir="t"/>
              </a:scene3d>
              <a:sp3d>
                <a:bevelT w="209550"/>
              </a:sp3d>
            </c:spPr>
          </c:dPt>
          <c:dPt>
            <c:idx val="1"/>
            <c:spPr>
              <a:solidFill>
                <a:srgbClr val="3366FF"/>
              </a:solidFill>
              <a:scene3d>
                <a:camera prst="orthographicFront"/>
                <a:lightRig rig="sunset" dir="t"/>
              </a:scene3d>
              <a:sp3d>
                <a:bevelT w="209550"/>
              </a:sp3d>
            </c:spPr>
          </c:dPt>
          <c:dPt>
            <c:idx val="2"/>
            <c:spPr>
              <a:solidFill>
                <a:srgbClr val="33CC33"/>
              </a:solidFill>
              <a:scene3d>
                <a:camera prst="orthographicFront"/>
                <a:lightRig rig="sunset" dir="t"/>
              </a:scene3d>
              <a:sp3d>
                <a:bevelT w="209550"/>
              </a:sp3d>
            </c:spPr>
          </c:dPt>
          <c:dPt>
            <c:idx val="3"/>
            <c:spPr>
              <a:solidFill>
                <a:srgbClr val="FFFF00"/>
              </a:solidFill>
              <a:scene3d>
                <a:camera prst="orthographicFront"/>
                <a:lightRig rig="sunset" dir="t"/>
              </a:scene3d>
              <a:sp3d>
                <a:bevelT w="209550"/>
              </a:sp3d>
            </c:spPr>
          </c:dPt>
          <c:dLbls>
            <c:txPr>
              <a:bodyPr/>
              <a:lstStyle/>
              <a:p>
                <a:pPr>
                  <a:defRPr sz="2000" b="1"/>
                </a:pPr>
                <a:endParaRPr lang="el-GR"/>
              </a:p>
            </c:txPr>
            <c:showVal val="1"/>
            <c:showLeaderLines val="1"/>
          </c:dLbls>
          <c:cat>
            <c:strRef>
              <c:f>Φύλλο1!$A$2:$A$5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Maybe</c:v>
                </c:pt>
                <c:pt idx="3">
                  <c:v>don't know/ no answer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7</c:v>
                </c:pt>
                <c:pt idx="1">
                  <c:v>67</c:v>
                </c:pt>
                <c:pt idx="2">
                  <c:v>24</c:v>
                </c:pt>
                <c:pt idx="3">
                  <c:v>2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6628787905979392"/>
          <c:y val="0.19449529707770183"/>
          <c:w val="0.30788134256876382"/>
          <c:h val="0.51973106807193259"/>
        </c:manualLayout>
      </c:layout>
      <c:txPr>
        <a:bodyPr/>
        <a:lstStyle/>
        <a:p>
          <a:pPr>
            <a:defRPr sz="2000" b="1"/>
          </a:pPr>
          <a:endParaRPr lang="el-GR"/>
        </a:p>
      </c:txPr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spPr>
            <a:ln>
              <a:solidFill>
                <a:srgbClr val="CDD0D1">
                  <a:lumMod val="50000"/>
                </a:srgbClr>
              </a:solidFill>
            </a:ln>
            <a:scene3d>
              <a:camera prst="orthographicFront"/>
              <a:lightRig rig="sunset" dir="t"/>
            </a:scene3d>
            <a:sp3d prstMaterial="dkEdge">
              <a:bevelT w="285750" h="127000"/>
              <a:bevelB w="0" h="0"/>
            </a:sp3d>
          </c:spPr>
          <c:dPt>
            <c:idx val="1"/>
            <c:spPr>
              <a:solidFill>
                <a:srgbClr val="77D448"/>
              </a:solidFill>
              <a:ln>
                <a:solidFill>
                  <a:srgbClr val="CDD0D1">
                    <a:lumMod val="50000"/>
                  </a:srgbClr>
                </a:solidFill>
              </a:ln>
              <a:scene3d>
                <a:camera prst="orthographicFront"/>
                <a:lightRig rig="sunset" dir="t"/>
              </a:scene3d>
              <a:sp3d prstMaterial="dkEdge">
                <a:bevelT w="285750" h="127000"/>
                <a:bevelB w="0" h="0"/>
              </a:sp3d>
            </c:spPr>
          </c:dPt>
          <c:dPt>
            <c:idx val="2"/>
            <c:spPr>
              <a:solidFill>
                <a:srgbClr val="FEC802"/>
              </a:solidFill>
              <a:ln>
                <a:solidFill>
                  <a:srgbClr val="CDD0D1">
                    <a:lumMod val="50000"/>
                  </a:srgbClr>
                </a:solidFill>
              </a:ln>
              <a:scene3d>
                <a:camera prst="orthographicFront"/>
                <a:lightRig rig="sunset" dir="t"/>
              </a:scene3d>
              <a:sp3d prstMaterial="dkEdge">
                <a:bevelT w="285750" h="127000"/>
                <a:bevelB w="0" h="0"/>
              </a:sp3d>
            </c:spPr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</c:dLbls>
          <c:cat>
            <c:strRef>
              <c:f>Φύλλο1!$A$2:$A$5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It depends</c:v>
                </c:pt>
                <c:pt idx="3">
                  <c:v>Don't know / no answer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6</c:v>
                </c:pt>
                <c:pt idx="1">
                  <c:v>83</c:v>
                </c:pt>
                <c:pt idx="2">
                  <c:v>9</c:v>
                </c:pt>
                <c:pt idx="3">
                  <c:v>2</c:v>
                </c:pt>
              </c:numCache>
            </c:numRef>
          </c:val>
        </c:ser>
        <c:gapWidth val="0"/>
        <c:axId val="168685568"/>
        <c:axId val="168687488"/>
      </c:barChart>
      <c:catAx>
        <c:axId val="168685568"/>
        <c:scaling>
          <c:orientation val="minMax"/>
        </c:scaling>
        <c:axPos val="b"/>
        <c:numFmt formatCode="General" sourceLinked="1"/>
        <c:majorTickMark val="none"/>
        <c:tickLblPos val="nextTo"/>
        <c:crossAx val="168687488"/>
        <c:crosses val="autoZero"/>
        <c:auto val="1"/>
        <c:lblAlgn val="ctr"/>
        <c:lblOffset val="100"/>
      </c:catAx>
      <c:valAx>
        <c:axId val="168687488"/>
        <c:scaling>
          <c:orientation val="minMax"/>
        </c:scaling>
        <c:axPos val="l"/>
        <c:numFmt formatCode="General" sourceLinked="1"/>
        <c:tickLblPos val="nextTo"/>
        <c:crossAx val="1686855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1D35B-CEF3-4E19-8D04-541E6BDEF998}" type="datetimeFigureOut">
              <a:rPr lang="el-GR" smtClean="0"/>
              <a:pPr/>
              <a:t>17/4/2018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604B8-8968-4063-BB60-4BFDD29CEB0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59986-B1F7-43EE-AB7D-F30F8A7ECFE0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8"/>
          <p:cNvGrpSpPr/>
          <p:nvPr/>
        </p:nvGrpSpPr>
        <p:grpSpPr>
          <a:xfrm>
            <a:off x="409575" y="-4763"/>
            <a:ext cx="3761184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6301" y="1380069"/>
            <a:ext cx="6430967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6533" y="3996267"/>
            <a:ext cx="5240734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17/4/2018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99309" y="5883276"/>
            <a:ext cx="324303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4732865"/>
            <a:ext cx="7514033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509" y="932112"/>
            <a:ext cx="6169458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5299603"/>
            <a:ext cx="7514033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17/4/2018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685800"/>
            <a:ext cx="7514033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343400"/>
            <a:ext cx="7514035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17/4/2018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863023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81939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685801"/>
            <a:ext cx="6742509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27609" y="3428999"/>
            <a:ext cx="6399611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343400"/>
            <a:ext cx="751403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17/4/2018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3308581"/>
            <a:ext cx="7514032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777381"/>
            <a:ext cx="7514033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17/4/2018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863023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81939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685801"/>
            <a:ext cx="6742509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5" y="3886200"/>
            <a:ext cx="7514033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775200"/>
            <a:ext cx="7514033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17/4/2018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685801"/>
            <a:ext cx="7514034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4" y="3505200"/>
            <a:ext cx="7514035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343400"/>
            <a:ext cx="7514035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17/4/2018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17/4/2018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9492" y="685800"/>
            <a:ext cx="1327777" cy="5105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4" y="685800"/>
            <a:ext cx="6014807" cy="5105400"/>
          </a:xfrm>
        </p:spPr>
        <p:txBody>
          <a:bodyPr vert="eaVert" anchor="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17/4/2018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17/4/2018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3893" y="5867132"/>
            <a:ext cx="413375" cy="3651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10" y="2666999"/>
            <a:ext cx="6698060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9209" y="4777381"/>
            <a:ext cx="669806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17/4/2018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685801"/>
            <a:ext cx="7514035" cy="1752599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5" y="2667000"/>
            <a:ext cx="3671291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5975" y="2667000"/>
            <a:ext cx="3671292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17/4/2018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134" y="2658533"/>
            <a:ext cx="34553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233" y="3335337"/>
            <a:ext cx="3671292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366" y="2667000"/>
            <a:ext cx="346690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5975" y="3335337"/>
            <a:ext cx="3671292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17/4/2018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17/4/2018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17/4/2018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1600200"/>
            <a:ext cx="266184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6525" y="685800"/>
            <a:ext cx="4680743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2971800"/>
            <a:ext cx="266184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17/4/2018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3" y="1752599"/>
            <a:ext cx="406961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6011" y="914400"/>
            <a:ext cx="246073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043" y="3124199"/>
            <a:ext cx="406961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17/4/2018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13109" y="1"/>
            <a:ext cx="1827610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234" y="685801"/>
            <a:ext cx="7514035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3" y="2667000"/>
            <a:ext cx="7514035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99492" y="5883276"/>
            <a:ext cx="857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342CEA3-3058-4D43-AE35-B3DA76CB4003}" type="datetimeFigureOut">
              <a:rPr lang="el-GR" smtClean="0"/>
              <a:pPr/>
              <a:t>17/4/2018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9210" y="5883276"/>
            <a:ext cx="53131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3893" y="5883276"/>
            <a:ext cx="413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1437008" y="1785926"/>
            <a:ext cx="7706992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chilly" dir="t"/>
            </a:scene3d>
            <a:sp3d contourW="6350" prstMaterial="plastic">
              <a:bevelT w="3175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600" b="1" u="sng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50800" dir="10200000" algn="ctr" rotWithShape="0">
                    <a:schemeClr val="accent1">
                      <a:lumMod val="20000"/>
                      <a:lumOff val="80000"/>
                    </a:schemeClr>
                  </a:outerShdw>
                </a:effectLst>
                <a:latin typeface="Calibri" pitchFamily="34" charset="0"/>
              </a:rPr>
              <a:t>MIGRATION IN THE  PRESENT: Survey</a:t>
            </a:r>
            <a:endParaRPr lang="el-GR" sz="6600" b="1" cap="all" spc="0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accent1"/>
              </a:solidFill>
              <a:effectLst>
                <a:outerShdw blurRad="50800" dist="50800" dir="10200000" algn="ctr" rotWithShape="0">
                  <a:schemeClr val="accent1">
                    <a:lumMod val="20000"/>
                    <a:lumOff val="8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214414" y="214290"/>
            <a:ext cx="7643866" cy="1077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b="1" i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8. Should we treat immigrants with suspicion?</a:t>
            </a:r>
            <a:endParaRPr lang="en-US" sz="3200" b="1" i="1" dirty="0" smtClean="0"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3" name="2 - Γράφημα"/>
          <p:cNvGraphicFramePr/>
          <p:nvPr/>
        </p:nvGraphicFramePr>
        <p:xfrm>
          <a:off x="571472" y="1397000"/>
          <a:ext cx="8358246" cy="4960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214414" y="214290"/>
            <a:ext cx="7643866" cy="1077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b="1" i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9. Do you believe the immigrants that have come to Greece really want to stay here?</a:t>
            </a:r>
            <a:endParaRPr lang="en-US" sz="3200" b="1" i="1" dirty="0" smtClean="0"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3" name="2 - Γράφημα"/>
          <p:cNvGraphicFramePr/>
          <p:nvPr/>
        </p:nvGraphicFramePr>
        <p:xfrm>
          <a:off x="1071538" y="1571612"/>
          <a:ext cx="7715304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214414" y="214290"/>
            <a:ext cx="7643866" cy="1077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b="1" i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10. In your opinion do immigrants influence a country’s culture?  </a:t>
            </a:r>
            <a:endParaRPr lang="en-US" sz="3200" b="1" i="1" dirty="0" smtClean="0"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5" name="4 - Γράφημα"/>
          <p:cNvGraphicFramePr/>
          <p:nvPr/>
        </p:nvGraphicFramePr>
        <p:xfrm>
          <a:off x="1142976" y="1397000"/>
          <a:ext cx="7429552" cy="510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214414" y="214290"/>
            <a:ext cx="7643866" cy="584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b="1" i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11.  How much do they influence it?  </a:t>
            </a:r>
            <a:endParaRPr lang="en-US" sz="3200" b="1" i="1" dirty="0" smtClean="0"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4" name="3 - Γράφημα"/>
          <p:cNvGraphicFramePr/>
          <p:nvPr/>
        </p:nvGraphicFramePr>
        <p:xfrm>
          <a:off x="928662" y="857232"/>
          <a:ext cx="7500990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285852" y="214290"/>
            <a:ext cx="7572428" cy="1077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b="1" i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12. Do you believe the EU is handling the immigrant crisis correctly?</a:t>
            </a:r>
            <a:endParaRPr lang="en-US" sz="3200" b="1" i="1" dirty="0" smtClean="0"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3" name="2 - Γράφημα"/>
          <p:cNvGraphicFramePr/>
          <p:nvPr/>
        </p:nvGraphicFramePr>
        <p:xfrm>
          <a:off x="571472" y="1397000"/>
          <a:ext cx="8358246" cy="4960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285852" y="214290"/>
            <a:ext cx="7572428" cy="1077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b="1" i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12. Which countries in your opinion are getting most of the immigrants?</a:t>
            </a:r>
            <a:endParaRPr lang="en-US" sz="3200" b="1" i="1" dirty="0" smtClean="0"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3" name="2 - Γράφημα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285852" y="214290"/>
            <a:ext cx="7572428" cy="1569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b="1" i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13. Should refugees and immigrants coming into the EU be sent to all EU countries?</a:t>
            </a:r>
            <a:endParaRPr lang="en-US" sz="3200" b="1" i="1" dirty="0" smtClean="0"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3" name="2 - Γράφημα"/>
          <p:cNvGraphicFramePr/>
          <p:nvPr/>
        </p:nvGraphicFramePr>
        <p:xfrm>
          <a:off x="928662" y="1397000"/>
          <a:ext cx="7858180" cy="4960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285852" y="214290"/>
            <a:ext cx="7572428" cy="1077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b="1" i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14. Immigrants should be placed in their new countries according to the country’s?</a:t>
            </a:r>
            <a:endParaRPr lang="en-US" sz="3200" b="1" i="1" dirty="0" smtClean="0"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3" name="2 - Γράφημα"/>
          <p:cNvGraphicFramePr/>
          <p:nvPr/>
        </p:nvGraphicFramePr>
        <p:xfrm>
          <a:off x="785786" y="1397000"/>
          <a:ext cx="8143932" cy="5032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214414" y="2214554"/>
            <a:ext cx="7572428" cy="20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b="1" i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This survey took place in </a:t>
            </a:r>
            <a:r>
              <a:rPr lang="en-US" sz="3200" b="1" i="1" dirty="0" err="1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Kalamata</a:t>
            </a:r>
            <a:r>
              <a:rPr lang="en-US" sz="3200" b="1" i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 in March 2018. It was a part of a task for the Erasmus+ Project “Odyssey- Migration and its Influence on Teens</a:t>
            </a:r>
            <a:endParaRPr lang="en-US" sz="3200" b="1" i="1" dirty="0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28662" y="2143116"/>
            <a:ext cx="7572428" cy="304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i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Thank you or your attention</a:t>
            </a:r>
          </a:p>
          <a:p>
            <a:pPr algn="ctr"/>
            <a:endParaRPr lang="en-US" sz="3200" b="1" i="1" dirty="0" smtClean="0">
              <a:latin typeface="Calibri" pitchFamily="34" charset="0"/>
              <a:cs typeface="Arial" pitchFamily="34" charset="0"/>
            </a:endParaRPr>
          </a:p>
          <a:p>
            <a:pPr algn="ctr"/>
            <a:endParaRPr lang="en-US" sz="3200" b="1" i="1" dirty="0" smtClean="0">
              <a:latin typeface="Calibri" pitchFamily="34" charset="0"/>
              <a:cs typeface="Arial" pitchFamily="34" charset="0"/>
            </a:endParaRPr>
          </a:p>
          <a:p>
            <a:pPr algn="r"/>
            <a:r>
              <a:rPr lang="en-US" sz="3200" b="1" i="1" dirty="0" err="1" smtClean="0">
                <a:latin typeface="Calibri" pitchFamily="34" charset="0"/>
                <a:cs typeface="Arial" pitchFamily="34" charset="0"/>
              </a:rPr>
              <a:t>Eirini</a:t>
            </a:r>
            <a:r>
              <a:rPr lang="en-US" sz="3200" b="1" i="1" dirty="0" smtClean="0">
                <a:latin typeface="Calibri" pitchFamily="34" charset="0"/>
                <a:cs typeface="Arial" pitchFamily="34" charset="0"/>
              </a:rPr>
              <a:t>  </a:t>
            </a:r>
            <a:r>
              <a:rPr lang="en-US" sz="3200" b="1" i="1" dirty="0" err="1" smtClean="0">
                <a:latin typeface="Calibri" pitchFamily="34" charset="0"/>
                <a:cs typeface="Arial" pitchFamily="34" charset="0"/>
              </a:rPr>
              <a:t>Prevezanou</a:t>
            </a:r>
            <a:endParaRPr lang="en-US" sz="3200" b="1" i="1" dirty="0" smtClean="0">
              <a:latin typeface="Calibri" pitchFamily="34" charset="0"/>
              <a:cs typeface="Arial" pitchFamily="34" charset="0"/>
            </a:endParaRPr>
          </a:p>
          <a:p>
            <a:pPr algn="r"/>
            <a:r>
              <a:rPr lang="en-US" sz="3200" b="1" i="1" dirty="0" err="1" smtClean="0">
                <a:latin typeface="Calibri" pitchFamily="34" charset="0"/>
                <a:cs typeface="Arial" pitchFamily="34" charset="0"/>
              </a:rPr>
              <a:t>Dimosthenes</a:t>
            </a:r>
            <a:r>
              <a:rPr lang="en-US" sz="3200" b="1" i="1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latin typeface="Calibri" pitchFamily="34" charset="0"/>
                <a:cs typeface="Arial" pitchFamily="34" charset="0"/>
              </a:rPr>
              <a:t>Soureas</a:t>
            </a:r>
            <a:endParaRPr lang="en-US" sz="3200" b="1" i="1" dirty="0" smtClean="0">
              <a:latin typeface="Calibri" pitchFamily="34" charset="0"/>
              <a:cs typeface="Arial" pitchFamily="34" charset="0"/>
            </a:endParaRPr>
          </a:p>
          <a:p>
            <a:pPr algn="r"/>
            <a:r>
              <a:rPr lang="en-US" sz="3200" b="1" i="1" dirty="0" err="1" smtClean="0">
                <a:latin typeface="Calibri" pitchFamily="34" charset="0"/>
                <a:cs typeface="Arial" pitchFamily="34" charset="0"/>
              </a:rPr>
              <a:t>Chrysothemis</a:t>
            </a:r>
            <a:r>
              <a:rPr lang="en-US" sz="3200" b="1" i="1" dirty="0" smtClean="0">
                <a:latin typeface="Calibri" pitchFamily="34" charset="0"/>
                <a:cs typeface="Arial" pitchFamily="34" charset="0"/>
              </a:rPr>
              <a:t>  </a:t>
            </a:r>
            <a:r>
              <a:rPr lang="en-US" sz="3200" b="1" i="1" dirty="0" err="1" smtClean="0">
                <a:latin typeface="Calibri" pitchFamily="34" charset="0"/>
                <a:cs typeface="Arial" pitchFamily="34" charset="0"/>
              </a:rPr>
              <a:t>Tsouma</a:t>
            </a:r>
            <a:endParaRPr lang="en-US" sz="3200" b="1" i="1" dirty="0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44" name="Group 8"/>
          <p:cNvGraphicFramePr>
            <a:graphicFrameLocks noGrp="1"/>
          </p:cNvGraphicFramePr>
          <p:nvPr/>
        </p:nvGraphicFramePr>
        <p:xfrm>
          <a:off x="6629400" y="2133600"/>
          <a:ext cx="2057400" cy="579120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579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vi-VN" sz="1600" b="1" i="0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Colegiul Economic Buzău</a:t>
                      </a:r>
                      <a:r>
                        <a:rPr kumimoji="0" lang="it-IT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  <a:cs typeface="Times New Roman" pitchFamily="18" charset="0"/>
                        </a:rPr>
                        <a:t> , Romania</a:t>
                      </a:r>
                    </a:p>
                  </a:txBody>
                  <a:tcPr marL="91439" marR="91439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356" name="Group 20"/>
          <p:cNvGraphicFramePr>
            <a:graphicFrameLocks noGrp="1"/>
          </p:cNvGraphicFramePr>
          <p:nvPr/>
        </p:nvGraphicFramePr>
        <p:xfrm>
          <a:off x="2286001" y="533404"/>
          <a:ext cx="2667000" cy="822961"/>
        </p:xfrm>
        <a:graphic>
          <a:graphicData uri="http://schemas.openxmlformats.org/drawingml/2006/table">
            <a:tbl>
              <a:tblPr/>
              <a:tblGrid>
                <a:gridCol w="2667000"/>
              </a:tblGrid>
              <a:tr h="822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1600" b="1" i="0" kern="1200" dirty="0" smtClean="0">
                          <a:solidFill>
                            <a:srgbClr val="00C8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Gymnasium </a:t>
                      </a:r>
                      <a:r>
                        <a:rPr lang="en-GB" sz="1600" b="1" i="0" kern="1200" dirty="0" err="1" smtClean="0">
                          <a:solidFill>
                            <a:srgbClr val="00C8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Neue</a:t>
                      </a:r>
                      <a:r>
                        <a:rPr lang="en-GB" sz="1600" b="1" i="0" kern="1200" dirty="0" smtClean="0">
                          <a:solidFill>
                            <a:srgbClr val="00C8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i="0" kern="1200" dirty="0" err="1" smtClean="0">
                          <a:solidFill>
                            <a:srgbClr val="00C8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Oberschule</a:t>
                      </a:r>
                      <a:r>
                        <a:rPr lang="en-GB" sz="1600" b="1" i="0" kern="1200" dirty="0" smtClean="0">
                          <a:solidFill>
                            <a:srgbClr val="00C8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, </a:t>
                      </a:r>
                      <a:r>
                        <a:rPr lang="en-GB" sz="1600" b="1" i="0" kern="1200" dirty="0" err="1" smtClean="0">
                          <a:solidFill>
                            <a:srgbClr val="00C8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Braunschweig</a:t>
                      </a:r>
                      <a:r>
                        <a:rPr lang="en-GB" sz="1600" b="1" i="0" kern="1200" dirty="0" smtClean="0">
                          <a:solidFill>
                            <a:srgbClr val="00C800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it-IT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800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  <a:cs typeface="Times New Roman" pitchFamily="18" charset="0"/>
                        </a:rPr>
                        <a:t>Germany</a:t>
                      </a:r>
                    </a:p>
                  </a:txBody>
                  <a:tcPr marL="91439" marR="91439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362" name="Group 26"/>
          <p:cNvGraphicFramePr>
            <a:graphicFrameLocks noGrp="1"/>
          </p:cNvGraphicFramePr>
          <p:nvPr/>
        </p:nvGraphicFramePr>
        <p:xfrm>
          <a:off x="2362201" y="3733800"/>
          <a:ext cx="2438400" cy="822960"/>
        </p:xfrm>
        <a:graphic>
          <a:graphicData uri="http://schemas.openxmlformats.org/drawingml/2006/table">
            <a:tbl>
              <a:tblPr/>
              <a:tblGrid>
                <a:gridCol w="2438400"/>
              </a:tblGrid>
              <a:tr h="579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  <a:cs typeface="Times New Roman" pitchFamily="18" charset="0"/>
                        </a:rPr>
                        <a:t>IES Luis Seoane, Pontevedra, Spain</a:t>
                      </a:r>
                    </a:p>
                  </a:txBody>
                  <a:tcPr marL="91439" marR="91439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4" name="Rectangle 38"/>
          <p:cNvSpPr>
            <a:spLocks noChangeArrowheads="1"/>
          </p:cNvSpPr>
          <p:nvPr/>
        </p:nvSpPr>
        <p:spPr bwMode="auto">
          <a:xfrm>
            <a:off x="2438400" y="2133604"/>
            <a:ext cx="2133600" cy="7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7996" tIns="10800" rIns="17996" bIns="10800" anchor="ctr">
            <a:spAutoFit/>
          </a:bodyPr>
          <a:lstStyle/>
          <a:p>
            <a:pPr eaLnBrk="0" hangingPunct="0"/>
            <a:r>
              <a:rPr lang="en-US" altLang="zh-CN" sz="1600" b="1" dirty="0" smtClean="0">
                <a:solidFill>
                  <a:srgbClr val="00B0F0"/>
                </a:solidFill>
                <a:latin typeface="Trebuchet MS" pitchFamily="34" charset="0"/>
                <a:ea typeface="宋体" pitchFamily="2" charset="-122"/>
              </a:rPr>
              <a:t>EBI Francisco Ferreira Drummond, Terceira Portugal</a:t>
            </a:r>
            <a:r>
              <a:rPr lang="el-GR" altLang="zh-CN" sz="1600" b="1" dirty="0" smtClean="0">
                <a:solidFill>
                  <a:srgbClr val="00B0F0"/>
                </a:solidFill>
                <a:latin typeface="Trebuchet MS" pitchFamily="34" charset="0"/>
              </a:rPr>
              <a:t> </a:t>
            </a:r>
            <a:endParaRPr lang="el-GR" altLang="zh-CN" sz="1600" b="1" dirty="0">
              <a:solidFill>
                <a:srgbClr val="00B0F0"/>
              </a:solidFill>
              <a:latin typeface="Trebuchet MS" pitchFamily="34" charset="0"/>
            </a:endParaRPr>
          </a:p>
        </p:txBody>
      </p:sp>
      <p:graphicFrame>
        <p:nvGraphicFramePr>
          <p:cNvPr id="14382" name="Group 46"/>
          <p:cNvGraphicFramePr>
            <a:graphicFrameLocks noGrp="1"/>
          </p:cNvGraphicFramePr>
          <p:nvPr/>
        </p:nvGraphicFramePr>
        <p:xfrm>
          <a:off x="6477000" y="533404"/>
          <a:ext cx="2133600" cy="822961"/>
        </p:xfrm>
        <a:graphic>
          <a:graphicData uri="http://schemas.openxmlformats.org/drawingml/2006/table">
            <a:tbl>
              <a:tblPr/>
              <a:tblGrid>
                <a:gridCol w="2133600"/>
              </a:tblGrid>
              <a:tr h="822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  <a:cs typeface="Times New Roman" pitchFamily="18" charset="0"/>
                        </a:rPr>
                        <a:t>3rd Gymnasio of Kalamata Kalamata, Greece</a:t>
                      </a:r>
                    </a:p>
                  </a:txBody>
                  <a:tcPr marL="91439" marR="91439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7" name="Picture 3" descr="E:\Οι εικόνες μου\Animation Factory Essential Collection 3 Vol 11\animations\flags\nations_g_to_n\german_state_fa_lb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57201"/>
            <a:ext cx="1485900" cy="1133475"/>
          </a:xfrm>
          <a:prstGeom prst="rect">
            <a:avLst/>
          </a:prstGeom>
          <a:noFill/>
        </p:spPr>
      </p:pic>
      <p:pic>
        <p:nvPicPr>
          <p:cNvPr id="1028" name="Picture 4" descr="E:\Οι εικόνες μου\Animation Factory Essential Collection 3 Vol 11\animations\flags\nations_g_to_n\greece_fa_lb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457201"/>
            <a:ext cx="1485900" cy="1133475"/>
          </a:xfrm>
          <a:prstGeom prst="rect">
            <a:avLst/>
          </a:prstGeom>
          <a:noFill/>
        </p:spPr>
      </p:pic>
      <p:pic>
        <p:nvPicPr>
          <p:cNvPr id="1029" name="Picture 5" descr="E:\Οι εικόνες μου\Animation Factory Essential Collection 3 Vol 11\animations\flags\nations_o_to_z\portugal_fa_lb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0" y="2209801"/>
            <a:ext cx="1485900" cy="1133475"/>
          </a:xfrm>
          <a:prstGeom prst="rect">
            <a:avLst/>
          </a:prstGeom>
          <a:noFill/>
        </p:spPr>
      </p:pic>
      <p:pic>
        <p:nvPicPr>
          <p:cNvPr id="1030" name="Picture 6" descr="E:\Οι εικόνες μου\Animation Factory Essential Collection 3 Vol 11\animations\flags\nations_o_to_z\romania_fa_lb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81600" y="2057401"/>
            <a:ext cx="1485900" cy="1133475"/>
          </a:xfrm>
          <a:prstGeom prst="rect">
            <a:avLst/>
          </a:prstGeom>
          <a:noFill/>
        </p:spPr>
      </p:pic>
      <p:pic>
        <p:nvPicPr>
          <p:cNvPr id="1031" name="Picture 7" descr="E:\Οι εικόνες μου\Animation Factory Essential Collection 3 Vol 11\animations\flags\nations_o_to_z\spain_fa_lb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14400" y="3657602"/>
            <a:ext cx="1485900" cy="1133475"/>
          </a:xfrm>
          <a:prstGeom prst="rect">
            <a:avLst/>
          </a:prstGeom>
          <a:noFill/>
        </p:spPr>
      </p:pic>
      <p:pic>
        <p:nvPicPr>
          <p:cNvPr id="1032" name="Picture 8" descr="E:\Οι εικόνες μου\Animation Factory Essential Collection 3 Vol 11\animations\flags\treaty_organizations\european_union_dark_b_a_lb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876801" y="3429000"/>
            <a:ext cx="1485900" cy="1133475"/>
          </a:xfrm>
          <a:prstGeom prst="rect">
            <a:avLst/>
          </a:prstGeom>
          <a:noFill/>
        </p:spPr>
      </p:pic>
      <p:pic>
        <p:nvPicPr>
          <p:cNvPr id="1033" name="Picture 9" descr="C:\Users\MARIA MIT\Desktop\Documents\ERASMUS+ MEDIA LITERACY\pictures\eu_flag_co_funded_pos_[rgb]_left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24601" y="3581400"/>
            <a:ext cx="2590800" cy="738756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214546" y="5214950"/>
            <a:ext cx="6429420" cy="1169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400" i="1" dirty="0" smtClean="0">
                <a:solidFill>
                  <a:srgbClr val="00B0F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"This presentation has been prepared exclusively for educational purposes under the Creative Commons Attribution (</a:t>
            </a:r>
            <a:r>
              <a:rPr lang="en-GB" sz="1400" i="1" dirty="0" smtClean="0">
                <a:solidFill>
                  <a:srgbClr val="00B0F0"/>
                </a:solidFill>
                <a:latin typeface="Calibri" pitchFamily="34" charset="0"/>
              </a:rPr>
              <a:t>Attribution, Share Alike) </a:t>
            </a:r>
            <a:r>
              <a:rPr lang="en-US" sz="1400" i="1" dirty="0" smtClean="0">
                <a:solidFill>
                  <a:srgbClr val="00B0F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. No infringement is intended.</a:t>
            </a:r>
            <a:r>
              <a:rPr lang="en-US" sz="1400" i="1" dirty="0" smtClean="0">
                <a:solidFill>
                  <a:srgbClr val="00B0F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It is the outcome of a student project, and does not necessarily represent the views of the 3 </a:t>
            </a:r>
            <a:r>
              <a:rPr lang="en-US" sz="1400" i="1" dirty="0" err="1" smtClean="0">
                <a:solidFill>
                  <a:srgbClr val="00B0F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Gymnasio</a:t>
            </a:r>
            <a:r>
              <a:rPr lang="en-US" sz="1400" i="1" dirty="0" smtClean="0">
                <a:solidFill>
                  <a:srgbClr val="00B0F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of </a:t>
            </a:r>
            <a:r>
              <a:rPr lang="en-US" sz="1400" i="1" dirty="0" err="1" smtClean="0">
                <a:solidFill>
                  <a:srgbClr val="00B0F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Kalamata</a:t>
            </a:r>
            <a:r>
              <a:rPr lang="en-US" sz="1400" i="1" dirty="0" smtClean="0">
                <a:solidFill>
                  <a:srgbClr val="00B0F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or any other individuals referenced or acknowledged within the presentation.</a:t>
            </a:r>
            <a:endParaRPr lang="en-US" sz="1400" i="1" dirty="0" smtClean="0">
              <a:solidFill>
                <a:srgbClr val="00B0F0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1214414" y="214290"/>
            <a:ext cx="7643866" cy="1077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b="1" i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1. Why do you think people migrate nowadays?</a:t>
            </a:r>
            <a:endParaRPr lang="en-US" sz="3200" b="1" i="1" dirty="0" smtClean="0"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38" name="37 - Γράφημα"/>
          <p:cNvGraphicFramePr/>
          <p:nvPr/>
        </p:nvGraphicFramePr>
        <p:xfrm>
          <a:off x="1000100" y="1397000"/>
          <a:ext cx="7858180" cy="5032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357290" y="214290"/>
            <a:ext cx="7500990" cy="1077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b="1" i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2. Do you believe migration is an easy process?</a:t>
            </a:r>
            <a:endParaRPr lang="en-US" sz="3200" b="1" i="1" dirty="0" smtClean="0"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13" name="12 - Γράφημα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14414" y="214290"/>
            <a:ext cx="7643866" cy="1077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b="1" i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3. Do you believe that natives treat migrants as they should?</a:t>
            </a:r>
            <a:endParaRPr lang="en-US" sz="3200" b="1" i="1" dirty="0" smtClean="0"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7" name="6 - Γράφημα"/>
          <p:cNvGraphicFramePr/>
          <p:nvPr/>
        </p:nvGraphicFramePr>
        <p:xfrm>
          <a:off x="571472" y="1397000"/>
          <a:ext cx="8358246" cy="4960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214414" y="214290"/>
            <a:ext cx="7643866" cy="1569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b="1" i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4.  Do you believe migrants should have the same rights and receive the same education as the citizens of  country?</a:t>
            </a:r>
            <a:endParaRPr lang="en-US" sz="3200" b="1" i="1" dirty="0" smtClean="0"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3" name="2 - Γράφημα"/>
          <p:cNvGraphicFramePr/>
          <p:nvPr/>
        </p:nvGraphicFramePr>
        <p:xfrm>
          <a:off x="714348" y="1714488"/>
          <a:ext cx="8001056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214414" y="214290"/>
            <a:ext cx="7643866" cy="1077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b="1" i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5.  Do you believe that immigrants actually have better conditions in their new homes?</a:t>
            </a:r>
            <a:endParaRPr lang="en-US" sz="3200" b="1" i="1" dirty="0" smtClean="0"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5" name="4 - Γράφημα"/>
          <p:cNvGraphicFramePr/>
          <p:nvPr/>
        </p:nvGraphicFramePr>
        <p:xfrm>
          <a:off x="1142976" y="1397000"/>
          <a:ext cx="7786742" cy="5246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214414" y="214290"/>
            <a:ext cx="7643866" cy="1077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b="1" i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6.  Do you think immigrants are an asset or a liability for their new country?</a:t>
            </a:r>
            <a:endParaRPr lang="en-US" sz="3200" b="1" i="1" dirty="0" smtClean="0"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3" name="2 - Γράφημα"/>
          <p:cNvGraphicFramePr/>
          <p:nvPr/>
        </p:nvGraphicFramePr>
        <p:xfrm>
          <a:off x="1000100" y="1357298"/>
          <a:ext cx="7620032" cy="5246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214414" y="214290"/>
            <a:ext cx="7643866" cy="1077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b="1" i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7. Is the number of immigrants coming into your country excessive?</a:t>
            </a:r>
            <a:endParaRPr lang="en-US" sz="3200" b="1" i="1" dirty="0" smtClean="0"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4" name="3 - Γράφημα"/>
          <p:cNvGraphicFramePr/>
          <p:nvPr/>
        </p:nvGraphicFramePr>
        <p:xfrm>
          <a:off x="928662" y="1397000"/>
          <a:ext cx="7858180" cy="4960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tf10073846</Template>
  <TotalTime>141</TotalTime>
  <Words>362</Words>
  <PresentationFormat>Προβολή στην οθόνη (4:3)</PresentationFormat>
  <Paragraphs>46</Paragraphs>
  <Slides>19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0" baseType="lpstr">
      <vt:lpstr>Parallax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ACER</dc:creator>
  <cp:lastModifiedBy>ACER</cp:lastModifiedBy>
  <cp:revision>22</cp:revision>
  <dcterms:created xsi:type="dcterms:W3CDTF">2018-03-23T14:28:52Z</dcterms:created>
  <dcterms:modified xsi:type="dcterms:W3CDTF">2018-04-17T13:33:03Z</dcterms:modified>
</cp:coreProperties>
</file>